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76" r:id="rId3"/>
    <p:sldId id="257" r:id="rId4"/>
    <p:sldId id="279" r:id="rId5"/>
    <p:sldId id="260" r:id="rId6"/>
    <p:sldId id="259" r:id="rId7"/>
    <p:sldId id="273" r:id="rId8"/>
    <p:sldId id="262" r:id="rId9"/>
    <p:sldId id="263" r:id="rId10"/>
    <p:sldId id="264" r:id="rId11"/>
    <p:sldId id="277" r:id="rId12"/>
    <p:sldId id="280" r:id="rId13"/>
    <p:sldId id="274" r:id="rId14"/>
    <p:sldId id="266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F47191-1058-4CA9-FFC3-3B5DDA55C145}" v="79" dt="2026-05-19T11:26:52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368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19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0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6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7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488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9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19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4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0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4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21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fplancasterstores.com/lancasterctc/store/patient-care-technician-willow-stree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gallo@lancasterctc.edu" TargetMode="External"/><Relationship Id="rId2" Type="http://schemas.openxmlformats.org/officeDocument/2006/relationships/hyperlink" Target="mailto:aseibert@lancasterctc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740" y="313521"/>
            <a:ext cx="5703892" cy="5923451"/>
          </a:xfrm>
        </p:spPr>
        <p:txBody>
          <a:bodyPr anchor="b">
            <a:normAutofit/>
          </a:bodyPr>
          <a:lstStyle/>
          <a:p>
            <a:r>
              <a:rPr lang="en-US" sz="3200">
                <a:solidFill>
                  <a:schemeClr val="tx2"/>
                </a:solidFill>
                <a:latin typeface="Cavolini"/>
                <a:cs typeface="Calibri Light"/>
              </a:rPr>
              <a:t>Please scan the New </a:t>
            </a:r>
            <a:r>
              <a:rPr lang="en-US" sz="3200" dirty="0">
                <a:solidFill>
                  <a:schemeClr val="tx2"/>
                </a:solidFill>
                <a:latin typeface="Cavolini"/>
                <a:cs typeface="Calibri Light"/>
              </a:rPr>
              <a:t>Student Orientation QR code regarding important paperwork for the class.</a:t>
            </a:r>
            <a:br>
              <a:rPr lang="en-US" sz="3200" dirty="0">
                <a:solidFill>
                  <a:schemeClr val="tx2"/>
                </a:solidFill>
                <a:latin typeface="Cavolini"/>
                <a:cs typeface="Calibri Light"/>
              </a:rPr>
            </a:br>
            <a:br>
              <a:rPr lang="en-US" sz="3200" dirty="0">
                <a:latin typeface="Cavolini"/>
                <a:cs typeface="Calibri Light"/>
              </a:rPr>
            </a:br>
            <a:br>
              <a:rPr lang="en-US" sz="3200" dirty="0">
                <a:latin typeface="Cavolini"/>
                <a:cs typeface="Calibri Light"/>
              </a:rPr>
            </a:br>
            <a:br>
              <a:rPr lang="en-US" sz="3200" dirty="0">
                <a:latin typeface="Cavolini"/>
                <a:cs typeface="Calibri Light"/>
              </a:rPr>
            </a:br>
            <a:r>
              <a:rPr lang="en-US" sz="3200" dirty="0">
                <a:solidFill>
                  <a:schemeClr val="tx2"/>
                </a:solidFill>
                <a:latin typeface="Cavolini"/>
                <a:cs typeface="Cavolini"/>
              </a:rPr>
              <a:t>Please feel free to walk around the room or have a seat.</a:t>
            </a:r>
            <a:r>
              <a:rPr lang="en-US" sz="4000" dirty="0">
                <a:solidFill>
                  <a:schemeClr val="tx2"/>
                </a:solidFill>
                <a:latin typeface="Cavolini"/>
                <a:cs typeface="Calibri Light"/>
              </a:rPr>
              <a:t> </a:t>
            </a:r>
          </a:p>
        </p:txBody>
      </p:sp>
      <p:pic>
        <p:nvPicPr>
          <p:cNvPr id="5" name="Picture 4" descr="A blue and yellow sign with yellow text&#10;&#10;AI-generated content may be incorrect.">
            <a:extLst>
              <a:ext uri="{FF2B5EF4-FFF2-40B4-BE49-F238E27FC236}">
                <a16:creationId xmlns:a16="http://schemas.microsoft.com/office/drawing/2014/main" id="{72F08C6F-AC1B-2EB5-7CC7-856B649F7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946" y="1121"/>
            <a:ext cx="5969373" cy="685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1002-A812-006A-1EA5-DC6D4A606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6733"/>
          </a:xfrm>
        </p:spPr>
        <p:txBody>
          <a:bodyPr/>
          <a:lstStyle/>
          <a:p>
            <a:r>
              <a:rPr lang="en-US" b="1">
                <a:latin typeface="Cavolini"/>
                <a:cs typeface="Calibri Light"/>
              </a:rPr>
              <a:t>Uniforms</a:t>
            </a:r>
            <a:endParaRPr lang="en-US" b="1" dirty="0">
              <a:latin typeface="Cavolin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0B097-F66E-BFCB-8BE8-C74DCBB50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5512"/>
            <a:ext cx="10515600" cy="50414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Segoe UI"/>
                <a:cs typeface="Calibri"/>
              </a:rPr>
              <a:t>Black, c</a:t>
            </a:r>
            <a:r>
              <a:rPr lang="en-US">
                <a:latin typeface="Segoe UI"/>
                <a:cs typeface="Segoe UI"/>
              </a:rPr>
              <a:t>iel blue, hunter green, or royal blue</a:t>
            </a:r>
            <a:r>
              <a:rPr lang="en-US">
                <a:latin typeface="Segoe UI"/>
                <a:cs typeface="Calibri"/>
              </a:rPr>
              <a:t> scrub pants</a:t>
            </a:r>
          </a:p>
          <a:p>
            <a:r>
              <a:rPr lang="en-US" dirty="0">
                <a:latin typeface="Segoe UI"/>
                <a:cs typeface="Calibri"/>
              </a:rPr>
              <a:t>Ciel blue, hunter green, or royal blue (required for clinical with LCCTC logo) scrub top</a:t>
            </a:r>
          </a:p>
          <a:p>
            <a:r>
              <a:rPr lang="en-US" dirty="0">
                <a:latin typeface="Segoe UI"/>
                <a:cs typeface="Calibri"/>
              </a:rPr>
              <a:t>Shoes- must be athletic sneakers or nursing shoes</a:t>
            </a:r>
          </a:p>
          <a:p>
            <a:r>
              <a:rPr lang="en-US">
                <a:latin typeface="Segoe UI"/>
                <a:cs typeface="Calibri"/>
              </a:rPr>
              <a:t>Other items available- lab jacket, a sweatshirt with school logo </a:t>
            </a:r>
            <a:r>
              <a:rPr lang="en-US" dirty="0">
                <a:latin typeface="Segoe UI"/>
                <a:cs typeface="Calibri"/>
              </a:rPr>
              <a:t>and class name</a:t>
            </a:r>
          </a:p>
          <a:p>
            <a:r>
              <a:rPr lang="en-US" dirty="0">
                <a:latin typeface="Segoe UI"/>
                <a:cs typeface="Calibri"/>
              </a:rPr>
              <a:t>Watch with second hand</a:t>
            </a:r>
          </a:p>
          <a:p>
            <a:r>
              <a:rPr lang="en-US" dirty="0">
                <a:latin typeface="Segoe UI"/>
                <a:cs typeface="Calibri"/>
              </a:rPr>
              <a:t>Student ID badge</a:t>
            </a:r>
          </a:p>
          <a:p>
            <a:pPr lvl="1"/>
            <a:r>
              <a:rPr lang="en-US" dirty="0">
                <a:latin typeface="Segoe UI"/>
                <a:cs typeface="Calibri"/>
              </a:rPr>
              <a:t>Must be worn at all times</a:t>
            </a:r>
          </a:p>
          <a:p>
            <a:pPr lvl="1"/>
            <a:r>
              <a:rPr lang="en-US" dirty="0">
                <a:latin typeface="Segoe UI"/>
                <a:cs typeface="Calibri"/>
              </a:rPr>
              <a:t>Pictures will be taken during first week of school</a:t>
            </a:r>
          </a:p>
        </p:txBody>
      </p:sp>
      <p:pic>
        <p:nvPicPr>
          <p:cNvPr id="5" name="Picture 4" descr="A person wearing a blue scrubs&#10;&#10;AI-generated content may be incorrect.">
            <a:extLst>
              <a:ext uri="{FF2B5EF4-FFF2-40B4-BE49-F238E27FC236}">
                <a16:creationId xmlns:a16="http://schemas.microsoft.com/office/drawing/2014/main" id="{262C6E76-F6F3-5FE4-EB85-417B42123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482" y="3653958"/>
            <a:ext cx="2714625" cy="302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16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60140-8798-B9EF-B06F-615438C13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volini"/>
                <a:ea typeface="Calibri Light"/>
                <a:cs typeface="Cavolini"/>
              </a:rPr>
              <a:t>Uniform- What to Wear</a:t>
            </a:r>
            <a:endParaRPr lang="en-US" b="1" dirty="0">
              <a:latin typeface="Cavolini"/>
              <a:ea typeface="Calibri Light"/>
              <a:cs typeface="Cavolini"/>
            </a:endParaRPr>
          </a:p>
        </p:txBody>
      </p:sp>
      <p:pic>
        <p:nvPicPr>
          <p:cNvPr id="4" name="Content Placeholder 3" descr="Men's HOKA ONE ONE Clifton 9 – Pacers Running">
            <a:extLst>
              <a:ext uri="{FF2B5EF4-FFF2-40B4-BE49-F238E27FC236}">
                <a16:creationId xmlns:a16="http://schemas.microsoft.com/office/drawing/2014/main" id="{70EAB3E0-ABF6-FA7C-9B0D-C60ABB884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6245" y="577711"/>
            <a:ext cx="2705860" cy="2131600"/>
          </a:xfrm>
          <a:prstGeom prst="rect">
            <a:avLst/>
          </a:prstGeom>
        </p:spPr>
      </p:pic>
      <p:pic>
        <p:nvPicPr>
          <p:cNvPr id="5" name="Picture 4" descr="On Women's Cloud 6 Castor/Ivory / 7.5">
            <a:extLst>
              <a:ext uri="{FF2B5EF4-FFF2-40B4-BE49-F238E27FC236}">
                <a16:creationId xmlns:a16="http://schemas.microsoft.com/office/drawing/2014/main" id="{B6E27BEE-3524-23CE-B8E8-4518194BE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825" y="4439478"/>
            <a:ext cx="2584176" cy="2517914"/>
          </a:xfrm>
          <a:prstGeom prst="rect">
            <a:avLst/>
          </a:prstGeom>
        </p:spPr>
      </p:pic>
      <p:pic>
        <p:nvPicPr>
          <p:cNvPr id="6" name="Picture 5" descr="Best Nike Running Shoes: The Top 6 Shoes Of 2024 For All Of Your Running  Needs - Road Runner Sports">
            <a:extLst>
              <a:ext uri="{FF2B5EF4-FFF2-40B4-BE49-F238E27FC236}">
                <a16:creationId xmlns:a16="http://schemas.microsoft.com/office/drawing/2014/main" id="{E90B4D7C-4B92-8F7A-2382-5588C6766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478" y="5212520"/>
            <a:ext cx="3136349" cy="1645480"/>
          </a:xfrm>
          <a:prstGeom prst="rect">
            <a:avLst/>
          </a:prstGeom>
        </p:spPr>
      </p:pic>
      <p:pic>
        <p:nvPicPr>
          <p:cNvPr id="7" name="Picture 6" descr="Best New Balance running shoes for ...">
            <a:extLst>
              <a:ext uri="{FF2B5EF4-FFF2-40B4-BE49-F238E27FC236}">
                <a16:creationId xmlns:a16="http://schemas.microsoft.com/office/drawing/2014/main" id="{5987E3A5-1875-872C-C05C-C42B90407B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066" y="2706960"/>
            <a:ext cx="2714213" cy="2504250"/>
          </a:xfrm>
          <a:prstGeom prst="rect">
            <a:avLst/>
          </a:prstGeom>
        </p:spPr>
      </p:pic>
      <p:pic>
        <p:nvPicPr>
          <p:cNvPr id="8" name="Picture 7" descr="Hospital Clogs Orthopaedic Nurse Dental ...">
            <a:extLst>
              <a:ext uri="{FF2B5EF4-FFF2-40B4-BE49-F238E27FC236}">
                <a16:creationId xmlns:a16="http://schemas.microsoft.com/office/drawing/2014/main" id="{A3289684-AFC0-AAD1-F22F-EB2CF2F861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7024" y="3765274"/>
            <a:ext cx="3162300" cy="1447800"/>
          </a:xfrm>
          <a:prstGeom prst="rect">
            <a:avLst/>
          </a:prstGeom>
        </p:spPr>
      </p:pic>
      <p:pic>
        <p:nvPicPr>
          <p:cNvPr id="9" name="Picture 8" descr="Comfortable Nurse Shoes and Clogs for ...">
            <a:extLst>
              <a:ext uri="{FF2B5EF4-FFF2-40B4-BE49-F238E27FC236}">
                <a16:creationId xmlns:a16="http://schemas.microsoft.com/office/drawing/2014/main" id="{216347F7-1D8A-C87A-B056-40D00EDB72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9578" y="2165074"/>
            <a:ext cx="3157192" cy="1600200"/>
          </a:xfrm>
          <a:prstGeom prst="rect">
            <a:avLst/>
          </a:prstGeom>
        </p:spPr>
      </p:pic>
      <p:pic>
        <p:nvPicPr>
          <p:cNvPr id="11" name="Picture 10" descr="Cherokee Workwear Scrubs V Neck Top WW620 HUN Hunter Green Free Shipping |  eBay">
            <a:extLst>
              <a:ext uri="{FF2B5EF4-FFF2-40B4-BE49-F238E27FC236}">
                <a16:creationId xmlns:a16="http://schemas.microsoft.com/office/drawing/2014/main" id="{647D2D0F-2179-76F4-30AC-5A63520D44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1" y="2168801"/>
            <a:ext cx="2200137" cy="1890920"/>
          </a:xfrm>
          <a:prstGeom prst="rect">
            <a:avLst/>
          </a:prstGeom>
        </p:spPr>
      </p:pic>
      <p:pic>
        <p:nvPicPr>
          <p:cNvPr id="12" name="Picture 11" descr="Amazon.com: Natural Uniforms Ultra Stretch Form Fitting Womens Scrub Set (Ceil  Blue, Medium): Clothing, Shoes &amp; Jewelry">
            <a:extLst>
              <a:ext uri="{FF2B5EF4-FFF2-40B4-BE49-F238E27FC236}">
                <a16:creationId xmlns:a16="http://schemas.microsoft.com/office/drawing/2014/main" id="{6566818E-9C2C-35A1-F8B3-A8B49054E5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6" y="4064000"/>
            <a:ext cx="2208005" cy="2782956"/>
          </a:xfrm>
          <a:prstGeom prst="rect">
            <a:avLst/>
          </a:prstGeom>
        </p:spPr>
      </p:pic>
      <p:pic>
        <p:nvPicPr>
          <p:cNvPr id="13" name="Picture 12" descr="A person wearing a blue scrubs&#10;&#10;AI-generated content may be incorrect.">
            <a:extLst>
              <a:ext uri="{FF2B5EF4-FFF2-40B4-BE49-F238E27FC236}">
                <a16:creationId xmlns:a16="http://schemas.microsoft.com/office/drawing/2014/main" id="{DDE57062-550A-63E9-45A9-0487369180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6487" y="2161778"/>
            <a:ext cx="2743200" cy="468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52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33A72-53D1-EC24-6DCB-BA6676C30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volini"/>
                <a:ea typeface="Calibri Light"/>
                <a:cs typeface="Cavolini"/>
              </a:rPr>
              <a:t>Uniform- What NOT to </a:t>
            </a:r>
            <a:r>
              <a:rPr lang="en-US" b="1">
                <a:latin typeface="Cavolini"/>
                <a:ea typeface="Calibri Light"/>
                <a:cs typeface="Cavolini"/>
              </a:rPr>
              <a:t>Wear</a:t>
            </a:r>
            <a:endParaRPr lang="en-US" b="1" dirty="0">
              <a:latin typeface="Cavolini"/>
              <a:ea typeface="Calibri Light"/>
              <a:cs typeface="Cavolini"/>
            </a:endParaRPr>
          </a:p>
        </p:txBody>
      </p:sp>
      <p:pic>
        <p:nvPicPr>
          <p:cNvPr id="4" name="Content Placeholder 3" descr="NIKE Dunk Low Retro DD1391 100 - Shiekh">
            <a:extLst>
              <a:ext uri="{FF2B5EF4-FFF2-40B4-BE49-F238E27FC236}">
                <a16:creationId xmlns:a16="http://schemas.microsoft.com/office/drawing/2014/main" id="{6360CA46-BD98-D6AE-6161-3C81A713D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5614" y="1685878"/>
            <a:ext cx="2143125" cy="2143125"/>
          </a:xfrm>
          <a:prstGeom prst="rect">
            <a:avLst/>
          </a:prstGeom>
        </p:spPr>
      </p:pic>
      <p:pic>
        <p:nvPicPr>
          <p:cNvPr id="5" name="Picture 4" descr="Adidas Samba Classic | Youth | White ...">
            <a:extLst>
              <a:ext uri="{FF2B5EF4-FFF2-40B4-BE49-F238E27FC236}">
                <a16:creationId xmlns:a16="http://schemas.microsoft.com/office/drawing/2014/main" id="{C681D99E-D088-C188-AC51-77F519457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09" y="1685085"/>
            <a:ext cx="2143125" cy="2143125"/>
          </a:xfrm>
          <a:prstGeom prst="rect">
            <a:avLst/>
          </a:prstGeom>
        </p:spPr>
      </p:pic>
      <p:pic>
        <p:nvPicPr>
          <p:cNvPr id="6" name="Picture 5" descr="NEW BALANCE 574 NAVY - KIDS - Lamey ...">
            <a:extLst>
              <a:ext uri="{FF2B5EF4-FFF2-40B4-BE49-F238E27FC236}">
                <a16:creationId xmlns:a16="http://schemas.microsoft.com/office/drawing/2014/main" id="{B1D12D21-A3DC-E050-F6F4-5E1520BCB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8350" y="1685085"/>
            <a:ext cx="2143125" cy="2143125"/>
          </a:xfrm>
          <a:prstGeom prst="rect">
            <a:avLst/>
          </a:prstGeom>
        </p:spPr>
      </p:pic>
      <p:pic>
        <p:nvPicPr>
          <p:cNvPr id="7" name="Picture 6" descr="New Balance 327 7.5 , Sea Salt/White/Black (Women's)">
            <a:extLst>
              <a:ext uri="{FF2B5EF4-FFF2-40B4-BE49-F238E27FC236}">
                <a16:creationId xmlns:a16="http://schemas.microsoft.com/office/drawing/2014/main" id="{7D2A7E2E-2F53-CCED-DC2A-9581A6190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909" y="4464144"/>
            <a:ext cx="2143125" cy="2143125"/>
          </a:xfrm>
          <a:prstGeom prst="rect">
            <a:avLst/>
          </a:prstGeom>
        </p:spPr>
      </p:pic>
      <p:pic>
        <p:nvPicPr>
          <p:cNvPr id="8" name="Picture 7" descr="Why do crocs have holes and Surprising ...">
            <a:extLst>
              <a:ext uri="{FF2B5EF4-FFF2-40B4-BE49-F238E27FC236}">
                <a16:creationId xmlns:a16="http://schemas.microsoft.com/office/drawing/2014/main" id="{1A8FD177-8C66-16DC-111B-B672AEE2C3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8880" y="4464144"/>
            <a:ext cx="2143125" cy="2143125"/>
          </a:xfrm>
          <a:prstGeom prst="rect">
            <a:avLst/>
          </a:prstGeom>
        </p:spPr>
      </p:pic>
      <p:pic>
        <p:nvPicPr>
          <p:cNvPr id="9" name="Picture 8" descr="Canvas Unisex Low Top Shoe. Converse ...">
            <a:extLst>
              <a:ext uri="{FF2B5EF4-FFF2-40B4-BE49-F238E27FC236}">
                <a16:creationId xmlns:a16="http://schemas.microsoft.com/office/drawing/2014/main" id="{5875AEBB-54E0-D52F-3127-58DECBBA90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5925" y="4468627"/>
            <a:ext cx="2219325" cy="2066925"/>
          </a:xfrm>
          <a:prstGeom prst="rect">
            <a:avLst/>
          </a:prstGeom>
        </p:spPr>
      </p:pic>
      <p:pic>
        <p:nvPicPr>
          <p:cNvPr id="10" name="Picture 9" descr="Air Jordan 6 &quot;Cap and Gown&quot; Basketball ...">
            <a:extLst>
              <a:ext uri="{FF2B5EF4-FFF2-40B4-BE49-F238E27FC236}">
                <a16:creationId xmlns:a16="http://schemas.microsoft.com/office/drawing/2014/main" id="{71109030-6922-D543-EFF0-5994BBDE55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9984" y="1689567"/>
            <a:ext cx="2219325" cy="2066925"/>
          </a:xfrm>
          <a:prstGeom prst="rect">
            <a:avLst/>
          </a:prstGeom>
        </p:spPr>
      </p:pic>
      <p:pic>
        <p:nvPicPr>
          <p:cNvPr id="11" name="Picture 10" descr="Hey Dude Women's Wendy Shoe Chambray ...">
            <a:extLst>
              <a:ext uri="{FF2B5EF4-FFF2-40B4-BE49-F238E27FC236}">
                <a16:creationId xmlns:a16="http://schemas.microsoft.com/office/drawing/2014/main" id="{84AC8D4A-B51A-AD04-88A5-C457390160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4467" y="446414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2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6BDD0-5C46-97BB-9390-4068ED222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volini"/>
                <a:ea typeface="Calibri Light"/>
                <a:cs typeface="Calibri Light"/>
              </a:rPr>
              <a:t>How to Order Uniforms</a:t>
            </a:r>
            <a:endParaRPr lang="en-US" b="1">
              <a:latin typeface="Cavolin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D41C9-96D5-EFCC-43B6-92F0168C6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6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https://fplancasterstores.com/lancasterctc/store/patient-care-technician-willow-street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r>
              <a:rPr lang="en-US" sz="3200">
                <a:latin typeface="Calibri" panose="020F0502020204030204"/>
                <a:ea typeface="Calibri"/>
                <a:cs typeface="Calibri"/>
              </a:rPr>
              <a:t>Fully Promoted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3200">
                <a:latin typeface="Calibri" panose="020F0502020204030204"/>
                <a:ea typeface="Calibri"/>
                <a:cs typeface="Calibri"/>
              </a:rPr>
              <a:t>155 Roherstown Road Lancaster Pa 17603</a:t>
            </a:r>
            <a:endParaRPr lang="en-US" sz="3200" dirty="0">
              <a:latin typeface="Calibri" panose="020F0502020204030204"/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 panose="020F0502020204030204"/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 panose="020F0502020204030204"/>
              <a:ea typeface="Calibri"/>
              <a:cs typeface="Calibri"/>
            </a:endParaRPr>
          </a:p>
          <a:p>
            <a:r>
              <a:rPr lang="en-US" sz="3200" dirty="0">
                <a:latin typeface="Segoe UI"/>
                <a:ea typeface="Calibri"/>
                <a:cs typeface="Calibri"/>
              </a:rPr>
              <a:t>Must order by June 27th for ensure delivery for first day of school August 20th.</a:t>
            </a:r>
          </a:p>
          <a:p>
            <a:pPr marL="0" indent="0">
              <a:buNone/>
            </a:pPr>
            <a:endParaRPr lang="en-US" sz="3200" dirty="0">
              <a:latin typeface="Segoe U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1796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56F2A-B08E-B88C-320F-65A6C72D7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volini"/>
                <a:cs typeface="Calibri Light"/>
              </a:rPr>
              <a:t>C</a:t>
            </a:r>
            <a:r>
              <a:rPr lang="en-US" dirty="0">
                <a:latin typeface="Cavolini"/>
                <a:cs typeface="Calibri Light"/>
              </a:rPr>
              <a:t>AREER &amp; </a:t>
            </a:r>
            <a:r>
              <a:rPr lang="en-US" b="1" dirty="0">
                <a:latin typeface="Cavolini"/>
                <a:cs typeface="Calibri Light"/>
              </a:rPr>
              <a:t>T</a:t>
            </a:r>
            <a:r>
              <a:rPr lang="en-US" dirty="0">
                <a:latin typeface="Cavolini"/>
                <a:cs typeface="Calibri Light"/>
              </a:rPr>
              <a:t>ECHNICAL </a:t>
            </a:r>
            <a:r>
              <a:rPr lang="en-US" b="1" dirty="0">
                <a:latin typeface="Cavolini"/>
                <a:cs typeface="Calibri Light"/>
              </a:rPr>
              <a:t>S</a:t>
            </a:r>
            <a:r>
              <a:rPr lang="en-US" dirty="0">
                <a:latin typeface="Cavolini"/>
                <a:cs typeface="Calibri Light"/>
              </a:rPr>
              <a:t>TUDENTS </a:t>
            </a:r>
            <a:r>
              <a:rPr lang="en-US" b="1" dirty="0">
                <a:latin typeface="Cavolini"/>
                <a:cs typeface="Calibri Light"/>
              </a:rPr>
              <a:t>O</a:t>
            </a:r>
            <a:r>
              <a:rPr lang="en-US" dirty="0">
                <a:latin typeface="Cavolini"/>
                <a:cs typeface="Calibri Light"/>
              </a:rPr>
              <a:t>RGANIZATIONS</a:t>
            </a:r>
            <a:endParaRPr lang="en-US" dirty="0">
              <a:latin typeface="Cavolin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13FAC-D09B-8993-BDAE-BFCA74B38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17340" cy="280525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/>
            <a:r>
              <a:rPr lang="en-US">
                <a:latin typeface="Segoe UI"/>
                <a:cs typeface="Calibri"/>
              </a:rPr>
              <a:t>Skills USA</a:t>
            </a:r>
            <a:endParaRPr lang="en-US">
              <a:latin typeface="Calibri" panose="020F0502020204030204"/>
              <a:ea typeface="Calibri" panose="020F0502020204030204"/>
              <a:cs typeface="Calibri"/>
            </a:endParaRPr>
          </a:p>
          <a:p>
            <a:pPr marL="457200" indent="-457200"/>
            <a:r>
              <a:rPr lang="en-US">
                <a:latin typeface="Segoe UI"/>
                <a:cs typeface="Calibri"/>
              </a:rPr>
              <a:t>HOSA</a:t>
            </a:r>
            <a:endParaRPr lang="en-US">
              <a:latin typeface="Calibri" panose="020F0502020204030204"/>
              <a:ea typeface="Calibri" panose="020F0502020204030204"/>
              <a:cs typeface="Calibri"/>
            </a:endParaRPr>
          </a:p>
          <a:p>
            <a:pPr marL="914400" lvl="1"/>
            <a:r>
              <a:rPr lang="en-US">
                <a:latin typeface="Segoe UI"/>
                <a:cs typeface="Calibri"/>
              </a:rPr>
              <a:t>Future Health Professionals</a:t>
            </a:r>
            <a:endParaRPr lang="en-US">
              <a:latin typeface="Calibri" panose="020F0502020204030204"/>
              <a:ea typeface="Calibri" panose="020F0502020204030204"/>
              <a:cs typeface="Calibri"/>
            </a:endParaRPr>
          </a:p>
          <a:p>
            <a:pPr marL="457200" indent="-457200"/>
            <a:r>
              <a:rPr lang="en-US">
                <a:latin typeface="Segoe UI"/>
                <a:cs typeface="Calibri"/>
              </a:rPr>
              <a:t>FFA</a:t>
            </a:r>
            <a:endParaRPr lang="en-US" dirty="0">
              <a:latin typeface="Segoe UI"/>
              <a:cs typeface="Calibri"/>
            </a:endParaRPr>
          </a:p>
          <a:p>
            <a:pPr marL="914400" lvl="1"/>
            <a:r>
              <a:rPr lang="en-US">
                <a:latin typeface="Segoe UI"/>
                <a:cs typeface="Calibri"/>
              </a:rPr>
              <a:t>For Animal Production students</a:t>
            </a:r>
            <a:endParaRPr lang="en-US" dirty="0">
              <a:latin typeface="Segoe UI"/>
              <a:cs typeface="Calibri"/>
            </a:endParaRPr>
          </a:p>
          <a:p>
            <a:pPr marL="457200" indent="-457200"/>
            <a:r>
              <a:rPr lang="en-US">
                <a:latin typeface="Segoe UI"/>
                <a:cs typeface="Calibri"/>
              </a:rPr>
              <a:t>National Technical Honor Society</a:t>
            </a:r>
            <a:endParaRPr lang="en-US">
              <a:latin typeface="Calibri" panose="020F0502020204030204"/>
              <a:ea typeface="Calibri" panose="020F0502020204030204"/>
              <a:cs typeface="Calibri"/>
            </a:endParaRPr>
          </a:p>
          <a:p>
            <a:pPr lvl="2"/>
            <a:r>
              <a:rPr lang="en-US">
                <a:latin typeface="Segoe UI"/>
                <a:cs typeface="Calibri"/>
              </a:rPr>
              <a:t>Must meet requirements- more info at the start of school</a:t>
            </a:r>
            <a:endParaRPr lang="en-US">
              <a:latin typeface="Calibri" panose="020F0502020204030204"/>
              <a:ea typeface="Calibri"/>
              <a:cs typeface="Calibri"/>
            </a:endParaRPr>
          </a:p>
          <a:p>
            <a:pPr marL="914400" lvl="2" indent="0">
              <a:buNone/>
            </a:pPr>
            <a:endParaRPr lang="en-US" dirty="0">
              <a:latin typeface="Segoe UI"/>
              <a:ea typeface="Calibri"/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2B25AAD6-2642-7BEB-3D92-61BBAC575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83" y="5122741"/>
            <a:ext cx="2743200" cy="1447060"/>
          </a:xfrm>
          <a:prstGeom prst="rect">
            <a:avLst/>
          </a:prstGeom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C8EE416D-773E-9BF2-F183-D6DDC4B91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093" y="4709699"/>
            <a:ext cx="2143125" cy="2143125"/>
          </a:xfrm>
          <a:prstGeom prst="rect">
            <a:avLst/>
          </a:prstGeom>
        </p:spPr>
      </p:pic>
      <p:pic>
        <p:nvPicPr>
          <p:cNvPr id="6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BEBB75B-4B93-1A41-2B04-BCA8C937E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384" y="4619540"/>
            <a:ext cx="1990725" cy="2251351"/>
          </a:xfrm>
          <a:prstGeom prst="rect">
            <a:avLst/>
          </a:prstGeom>
        </p:spPr>
      </p:pic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BB24BFC3-0E85-8CEA-95F8-3DB9239339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6230" y="4640942"/>
            <a:ext cx="2083214" cy="222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41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58BE2-E801-4B0A-A483-039F9076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volini"/>
                <a:cs typeface="Calibri Light"/>
              </a:rPr>
              <a:t>NOCTI</a:t>
            </a:r>
            <a:endParaRPr lang="en-US" b="1" dirty="0">
              <a:latin typeface="Cavolin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BE2A5-2C03-44BA-FF8F-4BC155681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927"/>
            <a:ext cx="10515600" cy="50270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Segoe UI"/>
                <a:cs typeface="Calibri"/>
              </a:rPr>
              <a:t>State test in end of March</a:t>
            </a:r>
          </a:p>
          <a:p>
            <a:pPr marL="0" indent="0">
              <a:buNone/>
            </a:pPr>
            <a:endParaRPr lang="en-US" dirty="0">
              <a:latin typeface="Segoe UI"/>
              <a:cs typeface="Calibri"/>
            </a:endParaRPr>
          </a:p>
          <a:p>
            <a:r>
              <a:rPr lang="en-US" dirty="0">
                <a:latin typeface="Segoe UI"/>
                <a:cs typeface="Calibri"/>
              </a:rPr>
              <a:t>Written test</a:t>
            </a:r>
          </a:p>
          <a:p>
            <a:pPr lvl="1"/>
            <a:r>
              <a:rPr lang="en-US" dirty="0">
                <a:latin typeface="Segoe UI"/>
                <a:cs typeface="Calibri"/>
              </a:rPr>
              <a:t>Computerized</a:t>
            </a:r>
          </a:p>
          <a:p>
            <a:r>
              <a:rPr lang="en-US">
                <a:latin typeface="Segoe UI"/>
                <a:cs typeface="Calibri"/>
              </a:rPr>
              <a:t>Hands-on skills</a:t>
            </a:r>
          </a:p>
          <a:p>
            <a:pPr lvl="1"/>
            <a:r>
              <a:rPr lang="en-US" dirty="0">
                <a:latin typeface="Segoe UI"/>
                <a:cs typeface="Calibri"/>
              </a:rPr>
              <a:t>Vital signs and height &amp; weight</a:t>
            </a:r>
          </a:p>
          <a:p>
            <a:pPr lvl="1"/>
            <a:r>
              <a:rPr lang="en-US" dirty="0">
                <a:latin typeface="Segoe UI"/>
                <a:cs typeface="Calibri"/>
              </a:rPr>
              <a:t>Handwashing and applying &amp; removing PPE</a:t>
            </a:r>
          </a:p>
          <a:p>
            <a:pPr lvl="1"/>
            <a:r>
              <a:rPr lang="en-US" dirty="0">
                <a:latin typeface="Segoe UI"/>
                <a:cs typeface="Calibri"/>
              </a:rPr>
              <a:t>Transferring patient from bed to wheelchair and return to bed</a:t>
            </a:r>
          </a:p>
          <a:p>
            <a:pPr lvl="1"/>
            <a:r>
              <a:rPr lang="en-US" dirty="0">
                <a:latin typeface="Segoe UI"/>
                <a:cs typeface="Calibri"/>
              </a:rPr>
              <a:t>Changing patient gown</a:t>
            </a:r>
          </a:p>
          <a:p>
            <a:r>
              <a:rPr lang="en-US" dirty="0">
                <a:latin typeface="Segoe UI"/>
                <a:cs typeface="Calibri"/>
              </a:rPr>
              <a:t>Must score competent or advanced to participate in internship</a:t>
            </a:r>
            <a:endParaRPr lang="en-US">
              <a:latin typeface="Segoe UI"/>
            </a:endParaRPr>
          </a:p>
        </p:txBody>
      </p:sp>
      <p:pic>
        <p:nvPicPr>
          <p:cNvPr id="4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18DA792B-0811-77A3-F93D-6FEC37111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985" y="1923698"/>
            <a:ext cx="2743200" cy="48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18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9166D-A8B3-C70C-D81A-E16203F11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volini"/>
                <a:cs typeface="Calibri Light"/>
              </a:rPr>
              <a:t>Certifications Available</a:t>
            </a:r>
            <a:endParaRPr lang="en-US" b="1" dirty="0">
              <a:latin typeface="Cavolin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B6E93-1108-23D5-A33F-BA2B1F917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5220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Segoe UI"/>
                <a:cs typeface="Calibri"/>
              </a:rPr>
              <a:t>OSHA 10 Healthcae</a:t>
            </a:r>
            <a:endParaRPr lang="en-US" dirty="0">
              <a:latin typeface="Segoe UI"/>
              <a:cs typeface="Calibri"/>
            </a:endParaRPr>
          </a:p>
          <a:p>
            <a:r>
              <a:rPr lang="en-US">
                <a:latin typeface="Segoe UI"/>
                <a:cs typeface="Calibri"/>
              </a:rPr>
              <a:t>Heartsaver</a:t>
            </a:r>
            <a:r>
              <a:rPr lang="en-US" dirty="0">
                <a:latin typeface="Segoe UI"/>
                <a:cs typeface="Calibri"/>
              </a:rPr>
              <a:t> First Aid</a:t>
            </a:r>
          </a:p>
          <a:p>
            <a:r>
              <a:rPr lang="en-US" dirty="0">
                <a:latin typeface="Segoe UI"/>
                <a:cs typeface="Calibri"/>
              </a:rPr>
              <a:t>BLS CPR</a:t>
            </a:r>
          </a:p>
          <a:p>
            <a:r>
              <a:rPr lang="en-US">
                <a:latin typeface="Segoe UI"/>
                <a:cs typeface="Calibri"/>
              </a:rPr>
              <a:t>Mandated Reporter</a:t>
            </a:r>
            <a:endParaRPr lang="en-US" dirty="0">
              <a:latin typeface="Segoe UI"/>
              <a:cs typeface="Calibri"/>
            </a:endParaRPr>
          </a:p>
          <a:p>
            <a:r>
              <a:rPr lang="en-US" dirty="0">
                <a:latin typeface="Segoe UI"/>
                <a:cs typeface="Calibri"/>
              </a:rPr>
              <a:t>Patient Care Technician</a:t>
            </a:r>
          </a:p>
          <a:p>
            <a:pPr lvl="1"/>
            <a:r>
              <a:rPr lang="en-US" dirty="0">
                <a:latin typeface="Segoe UI"/>
                <a:cs typeface="Calibri"/>
              </a:rPr>
              <a:t>Not required</a:t>
            </a:r>
          </a:p>
          <a:p>
            <a:pPr lvl="1"/>
            <a:r>
              <a:rPr lang="en-US" dirty="0">
                <a:latin typeface="Segoe UI"/>
                <a:cs typeface="Calibri"/>
              </a:rPr>
              <a:t>School will pay for certification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F5E4228-0B10-F1EA-B0A3-44F44B118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263" y="1786512"/>
            <a:ext cx="4752695" cy="1351326"/>
          </a:xfrm>
          <a:prstGeom prst="rect">
            <a:avLst/>
          </a:prstGeom>
        </p:spPr>
      </p:pic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FA43D8E-0CC0-38A9-B96F-225A213F6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584" y="3693184"/>
            <a:ext cx="26574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43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01909-2153-0EE5-10DD-FD6F0408A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volini"/>
                <a:cs typeface="Calibri Light"/>
              </a:rPr>
              <a:t>Driving Policy</a:t>
            </a:r>
            <a:endParaRPr lang="en-US" b="1" dirty="0">
              <a:latin typeface="Cavolin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08074-361B-5DB9-9127-3C361AD3A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145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Segoe UI"/>
                <a:cs typeface="Calibri"/>
              </a:rPr>
              <a:t>All drivers must be in class by 8:00 am and are dismissed at 2:35 pm</a:t>
            </a:r>
          </a:p>
          <a:p>
            <a:r>
              <a:rPr lang="en-US" dirty="0">
                <a:latin typeface="Segoe UI"/>
                <a:cs typeface="Calibri"/>
              </a:rPr>
              <a:t>Parking permit must be displayed</a:t>
            </a:r>
          </a:p>
        </p:txBody>
      </p:sp>
      <p:pic>
        <p:nvPicPr>
          <p:cNvPr id="5" name="Picture 4" descr="A diagram of a student parking lot&#10;&#10;AI-generated content may be incorrect.">
            <a:extLst>
              <a:ext uri="{FF2B5EF4-FFF2-40B4-BE49-F238E27FC236}">
                <a16:creationId xmlns:a16="http://schemas.microsoft.com/office/drawing/2014/main" id="{B1C42918-1FD4-A355-8F2F-41FCEDF77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008" y="1922929"/>
            <a:ext cx="6460192" cy="446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08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4384-B06F-D26F-712D-3724E9B21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volini"/>
                <a:cs typeface="Calibri Light"/>
              </a:rPr>
              <a:t>Parent Portal</a:t>
            </a:r>
            <a:endParaRPr lang="en-US" b="1" dirty="0">
              <a:latin typeface="Cavolini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6082A-A743-4193-C066-BDAD9C685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Segoe UI"/>
                <a:cs typeface="Calibri"/>
              </a:rPr>
              <a:t>Site for parents to check grades</a:t>
            </a:r>
          </a:p>
          <a:p>
            <a:r>
              <a:rPr lang="en-US">
                <a:latin typeface="Segoe UI"/>
                <a:cs typeface="Calibri"/>
              </a:rPr>
              <a:t>Students may also sign up to see grades &amp; attendance</a:t>
            </a:r>
            <a:endParaRPr lang="en-US" dirty="0">
              <a:latin typeface="Segoe UI"/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4" name="Picture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22E28A4D-D367-A45D-F8DC-EE9462D9C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515" y="3121508"/>
            <a:ext cx="4080014" cy="357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31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4F056-73DA-6230-9462-FFC78103B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volini"/>
                <a:cs typeface="Calibri Light"/>
              </a:rPr>
              <a:t>QUESTIONS </a:t>
            </a:r>
            <a:r>
              <a:rPr lang="en-US" b="1">
                <a:latin typeface="Cavolini"/>
                <a:cs typeface="Calibri Light"/>
              </a:rPr>
              <a:t>AFTER </a:t>
            </a:r>
            <a:r>
              <a:rPr lang="en-US" b="1" dirty="0">
                <a:latin typeface="Cavolini"/>
                <a:cs typeface="Calibri Light"/>
              </a:rPr>
              <a:t>THIS EVENING?</a:t>
            </a:r>
            <a:endParaRPr lang="en-US" b="1" dirty="0">
              <a:latin typeface="Cavolin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E1AB4-32EE-CBCC-91F8-6CA930AAF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44" y="2041285"/>
            <a:ext cx="7279860" cy="45774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latin typeface="Segoe UI"/>
                <a:cs typeface="Calibri"/>
              </a:rPr>
              <a:t>Mrs. Ashley Seibert- Instructor</a:t>
            </a:r>
          </a:p>
          <a:p>
            <a:pPr lvl="1"/>
            <a:r>
              <a:rPr lang="en-US">
                <a:latin typeface="Segoe UI"/>
                <a:cs typeface="Calibri"/>
              </a:rPr>
              <a:t>Email: </a:t>
            </a:r>
            <a:r>
              <a:rPr lang="en-US" dirty="0">
                <a:latin typeface="Segoe UI"/>
                <a:cs typeface="Calibri"/>
                <a:hlinkClick r:id="rId2"/>
              </a:rPr>
              <a:t>aseibert@lancasterctc.edu</a:t>
            </a:r>
          </a:p>
          <a:p>
            <a:pPr lvl="1"/>
            <a:r>
              <a:rPr lang="en-US">
                <a:latin typeface="Segoe UI"/>
                <a:cs typeface="Calibri"/>
              </a:rPr>
              <a:t>Phone: 717-464-7050 ext: 7092</a:t>
            </a:r>
            <a:endParaRPr lang="en-US" dirty="0">
              <a:latin typeface="Segoe UI"/>
              <a:cs typeface="Calibri"/>
            </a:endParaRPr>
          </a:p>
          <a:p>
            <a:r>
              <a:rPr lang="en-US" b="1">
                <a:latin typeface="Segoe UI"/>
                <a:cs typeface="Calibri"/>
              </a:rPr>
              <a:t>Mrs. Ami Gallo- Counselor</a:t>
            </a:r>
          </a:p>
          <a:p>
            <a:pPr lvl="1"/>
            <a:r>
              <a:rPr lang="en-US">
                <a:latin typeface="Segoe UI"/>
                <a:cs typeface="Calibri"/>
              </a:rPr>
              <a:t>Email: </a:t>
            </a:r>
            <a:r>
              <a:rPr lang="en-US" dirty="0">
                <a:latin typeface="Segoe UI"/>
                <a:cs typeface="Calibri"/>
                <a:hlinkClick r:id="rId3"/>
              </a:rPr>
              <a:t>agallo@lancasterctc.edu</a:t>
            </a:r>
          </a:p>
          <a:p>
            <a:pPr lvl="1"/>
            <a:r>
              <a:rPr lang="en-US">
                <a:latin typeface="Segoe UI"/>
                <a:cs typeface="Calibri"/>
              </a:rPr>
              <a:t>Phone: 717-464- 7050 ext: 7080</a:t>
            </a:r>
          </a:p>
          <a:p>
            <a:r>
              <a:rPr lang="en-US" b="1">
                <a:latin typeface="Segoe UI"/>
                <a:cs typeface="Calibri"/>
              </a:rPr>
              <a:t>Support Staff</a:t>
            </a:r>
            <a:endParaRPr lang="en-US" b="1" dirty="0">
              <a:latin typeface="Segoe UI"/>
              <a:cs typeface="Calibri"/>
            </a:endParaRPr>
          </a:p>
          <a:p>
            <a:pPr lvl="1"/>
            <a:r>
              <a:rPr lang="en-US">
                <a:latin typeface="Segoe UI"/>
                <a:cs typeface="Segoe UI"/>
              </a:rPr>
              <a:t>ELS: Mrs. Collier &amp; Mrs. Fields</a:t>
            </a:r>
          </a:p>
          <a:p>
            <a:pPr lvl="1"/>
            <a:r>
              <a:rPr lang="en-US">
                <a:latin typeface="Segoe UI"/>
                <a:cs typeface="Segoe UI"/>
              </a:rPr>
              <a:t>IU 13 Staff: Mrs. Brooks &amp; Mrs. Kralicek</a:t>
            </a:r>
            <a:endParaRPr lang="en-US"/>
          </a:p>
        </p:txBody>
      </p:sp>
      <p:pic>
        <p:nvPicPr>
          <p:cNvPr id="4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14DDC51-6F72-5B1D-FB0F-DF0A9FEC0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171" y="2325736"/>
            <a:ext cx="3777744" cy="221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8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2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248" y="717941"/>
            <a:ext cx="9564088" cy="1525980"/>
          </a:xfrm>
        </p:spPr>
        <p:txBody>
          <a:bodyPr>
            <a:normAutofit/>
          </a:bodyPr>
          <a:lstStyle/>
          <a:p>
            <a:r>
              <a:rPr lang="en-US" sz="5200" b="1">
                <a:latin typeface="Cavolini"/>
                <a:cs typeface="Calibri Light"/>
              </a:rPr>
              <a:t>WELCOME CLASS OF 2027</a:t>
            </a:r>
            <a:br>
              <a:rPr lang="en-US" sz="5200" b="1" dirty="0">
                <a:latin typeface="Cavolini"/>
                <a:cs typeface="Calibri Light"/>
              </a:rPr>
            </a:br>
            <a:r>
              <a:rPr lang="en-US" sz="5200">
                <a:latin typeface="Cavolini"/>
                <a:cs typeface="Calibri Light"/>
              </a:rPr>
              <a:t>Patient Care Technician</a:t>
            </a:r>
            <a:endParaRPr lang="en-US" sz="5200">
              <a:latin typeface="Cavolini"/>
              <a:cs typeface="Cavolini"/>
            </a:endParaRPr>
          </a:p>
        </p:txBody>
      </p:sp>
      <p:pic>
        <p:nvPicPr>
          <p:cNvPr id="4" name="Picture 3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12A7C1E4-C3FA-4720-7278-D5612AA2A7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357" b="34455"/>
          <a:stretch>
            <a:fillRect/>
          </a:stretch>
        </p:blipFill>
        <p:spPr>
          <a:xfrm>
            <a:off x="2269893" y="2706780"/>
            <a:ext cx="6994708" cy="375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0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64EC-ECAC-0363-4096-F44BD2EE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volini"/>
                <a:cs typeface="Calibri Light"/>
              </a:rPr>
              <a:t>Typical Day in the 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8CE66-81F3-9EC1-113D-AE249CFF5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74" y="1505365"/>
            <a:ext cx="11128915" cy="499656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200">
                <a:latin typeface="Segoe UI"/>
                <a:cs typeface="Segoe UI"/>
              </a:rPr>
              <a:t>½ Day Theory</a:t>
            </a:r>
          </a:p>
          <a:p>
            <a:pPr lvl="1"/>
            <a:r>
              <a:rPr lang="en-US" sz="2800">
                <a:latin typeface="Segoe UI"/>
                <a:cs typeface="Calibri"/>
              </a:rPr>
              <a:t>Anatomy &amp; Physiology</a:t>
            </a:r>
            <a:endParaRPr lang="en-US" sz="2800">
              <a:latin typeface="Segoe UI"/>
              <a:ea typeface="Calibri" panose="020F0502020204030204"/>
              <a:cs typeface="Calibri"/>
            </a:endParaRPr>
          </a:p>
          <a:p>
            <a:pPr lvl="1"/>
            <a:r>
              <a:rPr lang="en-US" sz="2800">
                <a:latin typeface="Segoe UI"/>
                <a:cs typeface="Calibri"/>
              </a:rPr>
              <a:t>Medical Terminology/Abbreviations</a:t>
            </a:r>
            <a:endParaRPr lang="en-US" sz="2800">
              <a:latin typeface="Segoe UI"/>
              <a:ea typeface="Calibri" panose="020F0502020204030204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2400" dirty="0">
                <a:latin typeface="Segoe UI"/>
                <a:cs typeface="Calibri"/>
              </a:rPr>
              <a:t>Earn credits from HACC if participating in dual-enrollment</a:t>
            </a:r>
          </a:p>
          <a:p>
            <a:pPr lvl="1"/>
            <a:r>
              <a:rPr lang="en-US" sz="2800">
                <a:latin typeface="Segoe UI"/>
                <a:cs typeface="Calibri"/>
              </a:rPr>
              <a:t>Nursing Assistant</a:t>
            </a:r>
            <a:endParaRPr lang="en-US" sz="2800" dirty="0">
              <a:latin typeface="Segoe UI"/>
              <a:cs typeface="Calibri"/>
            </a:endParaRPr>
          </a:p>
          <a:p>
            <a:endParaRPr lang="en-US" sz="2200" dirty="0">
              <a:latin typeface="Segoe UI"/>
              <a:cs typeface="Calibri"/>
            </a:endParaRPr>
          </a:p>
          <a:p>
            <a:r>
              <a:rPr lang="en-US" sz="3200">
                <a:latin typeface="Segoe UI"/>
                <a:cs typeface="Segoe UI"/>
              </a:rPr>
              <a:t>½ Day Skills</a:t>
            </a:r>
            <a:endParaRPr lang="en-US" sz="3200"/>
          </a:p>
          <a:p>
            <a:pPr lvl="1"/>
            <a:r>
              <a:rPr lang="en-US" sz="2800" dirty="0">
                <a:latin typeface="Segoe UI"/>
                <a:cs typeface="Calibri"/>
              </a:rPr>
              <a:t>Taking BP/Pulse/Respiration/Temperature</a:t>
            </a:r>
          </a:p>
          <a:p>
            <a:pPr lvl="1"/>
            <a:r>
              <a:rPr lang="en-US" sz="2800" dirty="0">
                <a:latin typeface="Segoe UI"/>
                <a:cs typeface="Calibri"/>
              </a:rPr>
              <a:t>Making beds, transferring patients to chairs, wheelchairs, </a:t>
            </a:r>
            <a:r>
              <a:rPr lang="en-US" sz="2800">
                <a:latin typeface="Segoe UI"/>
                <a:cs typeface="Calibri"/>
              </a:rPr>
              <a:t>and bedside commodes, post-mortem care, removing IV's &amp; foley catheters</a:t>
            </a:r>
          </a:p>
          <a:p>
            <a:pPr lvl="1"/>
            <a:r>
              <a:rPr lang="en-US" sz="2800" dirty="0">
                <a:latin typeface="Segoe UI"/>
                <a:cs typeface="Calibri"/>
              </a:rPr>
              <a:t>Personal care of a patient- bathing, feeding, and dressing</a:t>
            </a:r>
          </a:p>
          <a:p>
            <a:pPr lvl="1"/>
            <a:r>
              <a:rPr lang="en-US" sz="2800" dirty="0">
                <a:latin typeface="Segoe UI"/>
                <a:cs typeface="Calibri"/>
              </a:rPr>
              <a:t>EKG's &amp; bladder scans</a:t>
            </a:r>
            <a:endParaRPr lang="en-US" sz="2800" dirty="0"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75537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FD2B0-5729-1804-7D2A-A511FFE25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F6FB-2C3E-CF96-6422-C041675D8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volini"/>
                <a:cs typeface="Calibri Light"/>
              </a:rPr>
              <a:t>Textbooks</a:t>
            </a:r>
            <a:endParaRPr lang="en-US" b="1" dirty="0">
              <a:latin typeface="Cavolin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C01CE-1B44-3741-90B9-57EB29D02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626"/>
            <a:ext cx="10515600" cy="168985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latin typeface="Segoe UI"/>
              <a:cs typeface="Calibri"/>
            </a:endParaRPr>
          </a:p>
          <a:p>
            <a:r>
              <a:rPr lang="en-US" dirty="0">
                <a:latin typeface="Segoe UI"/>
                <a:cs typeface="Calibri"/>
              </a:rPr>
              <a:t>A&amp;P and Nursing Assistant textbook must be returned at the end of the year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 dirty="0">
                <a:latin typeface="Segoe UI"/>
                <a:cs typeface="Calibri"/>
              </a:rPr>
              <a:t>Workbooks are yours to keep</a:t>
            </a:r>
          </a:p>
        </p:txBody>
      </p:sp>
      <p:pic>
        <p:nvPicPr>
          <p:cNvPr id="7" name="Picture 6" descr="Amazon.com: Medical Terminology for Health Professions (Mindtap Course  List) eBook : Ehrlich, Ann, Schroeder, Carol L., Ehrlich, Laura, Schroeder,  Katrina A.: Books">
            <a:extLst>
              <a:ext uri="{FF2B5EF4-FFF2-40B4-BE49-F238E27FC236}">
                <a16:creationId xmlns:a16="http://schemas.microsoft.com/office/drawing/2014/main" id="{AADDE93F-59AA-DD2B-C562-94336D399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45" y="3675353"/>
            <a:ext cx="2744803" cy="2997031"/>
          </a:xfrm>
          <a:prstGeom prst="rect">
            <a:avLst/>
          </a:prstGeom>
        </p:spPr>
      </p:pic>
      <p:pic>
        <p:nvPicPr>
          <p:cNvPr id="9" name="Picture 8" descr="Structure &amp; Function of the Body - 17th Edition | Elsevier Shop">
            <a:extLst>
              <a:ext uri="{FF2B5EF4-FFF2-40B4-BE49-F238E27FC236}">
                <a16:creationId xmlns:a16="http://schemas.microsoft.com/office/drawing/2014/main" id="{C16306CD-02A8-CCB8-0268-EFA9EFF2A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477" y="3669879"/>
            <a:ext cx="2743200" cy="3113319"/>
          </a:xfrm>
          <a:prstGeom prst="rect">
            <a:avLst/>
          </a:prstGeom>
        </p:spPr>
      </p:pic>
      <p:pic>
        <p:nvPicPr>
          <p:cNvPr id="10" name="Picture 9" descr="Mosby's Textbook for Nursing Assistants [Book]">
            <a:extLst>
              <a:ext uri="{FF2B5EF4-FFF2-40B4-BE49-F238E27FC236}">
                <a16:creationId xmlns:a16="http://schemas.microsoft.com/office/drawing/2014/main" id="{C9312F5D-94F0-B362-3B19-0D507C679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092" y="3678965"/>
            <a:ext cx="2743200" cy="312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2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E1A3A-6630-050D-7C64-A29951DA3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9903"/>
          </a:xfrm>
        </p:spPr>
        <p:txBody>
          <a:bodyPr/>
          <a:lstStyle/>
          <a:p>
            <a:r>
              <a:rPr lang="en-US" b="1">
                <a:latin typeface="Cavolini"/>
                <a:cs typeface="Calibri Light"/>
              </a:rPr>
              <a:t>Task Grid Overview</a:t>
            </a:r>
            <a:endParaRPr lang="en-US" b="1" dirty="0">
              <a:latin typeface="Cavolin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7440D-1704-B14C-96E8-5ABC4177B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5550"/>
            <a:ext cx="10515600" cy="53433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Segoe UI"/>
                <a:cs typeface="Calibri"/>
              </a:rPr>
              <a:t>Safety</a:t>
            </a:r>
          </a:p>
          <a:p>
            <a:r>
              <a:rPr lang="en-US" dirty="0">
                <a:latin typeface="Segoe UI"/>
                <a:cs typeface="Calibri"/>
              </a:rPr>
              <a:t>Communication</a:t>
            </a:r>
          </a:p>
          <a:p>
            <a:r>
              <a:rPr lang="en-US" dirty="0">
                <a:latin typeface="Segoe UI"/>
                <a:cs typeface="Calibri"/>
              </a:rPr>
              <a:t>Infection Control</a:t>
            </a:r>
          </a:p>
          <a:p>
            <a:r>
              <a:rPr lang="en-US" dirty="0">
                <a:latin typeface="Segoe UI"/>
                <a:cs typeface="Calibri"/>
              </a:rPr>
              <a:t>Health Care Provider Skills</a:t>
            </a:r>
          </a:p>
          <a:p>
            <a:r>
              <a:rPr lang="en-US" dirty="0">
                <a:latin typeface="Segoe UI"/>
                <a:cs typeface="Calibri"/>
              </a:rPr>
              <a:t>Medical Terminology</a:t>
            </a:r>
          </a:p>
          <a:p>
            <a:r>
              <a:rPr lang="en-US" dirty="0">
                <a:latin typeface="Segoe UI"/>
                <a:cs typeface="Calibri"/>
              </a:rPr>
              <a:t>Growth &amp; Development</a:t>
            </a:r>
          </a:p>
          <a:p>
            <a:r>
              <a:rPr lang="en-US" dirty="0">
                <a:latin typeface="Segoe UI"/>
                <a:cs typeface="Calibri"/>
              </a:rPr>
              <a:t>Anatomy &amp; Physiology</a:t>
            </a:r>
          </a:p>
          <a:p>
            <a:r>
              <a:rPr lang="en-US" dirty="0">
                <a:latin typeface="Segoe UI"/>
                <a:cs typeface="Calibri"/>
              </a:rPr>
              <a:t>Maternity</a:t>
            </a:r>
          </a:p>
          <a:p>
            <a:r>
              <a:rPr lang="en-US" dirty="0">
                <a:latin typeface="Segoe UI"/>
                <a:cs typeface="Calibri"/>
              </a:rPr>
              <a:t>Death &amp; Dying</a:t>
            </a:r>
          </a:p>
          <a:p>
            <a:r>
              <a:rPr lang="en-US" dirty="0">
                <a:latin typeface="Segoe UI"/>
                <a:cs typeface="Calibri"/>
              </a:rPr>
              <a:t>Emergency Care</a:t>
            </a:r>
          </a:p>
        </p:txBody>
      </p:sp>
      <p:pic>
        <p:nvPicPr>
          <p:cNvPr id="4" name="Picture 3" descr="A person in a blue shirt and gloves pouring liquid into a measuring cup&#10;&#10;AI-generated content may be incorrect.">
            <a:extLst>
              <a:ext uri="{FF2B5EF4-FFF2-40B4-BE49-F238E27FC236}">
                <a16:creationId xmlns:a16="http://schemas.microsoft.com/office/drawing/2014/main" id="{52F07B88-BCD5-89A3-0A34-6D7A4DCBC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841" y="1680881"/>
            <a:ext cx="4772025" cy="458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02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F6D4F-BF09-11CF-3F59-425909A4C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7824"/>
          </a:xfrm>
        </p:spPr>
        <p:txBody>
          <a:bodyPr/>
          <a:lstStyle/>
          <a:p>
            <a:r>
              <a:rPr lang="en-US" b="1">
                <a:latin typeface="Cavolini"/>
                <a:cs typeface="Calibri Light"/>
              </a:rPr>
              <a:t>Grading</a:t>
            </a:r>
            <a:endParaRPr lang="en-US" b="1" dirty="0">
              <a:latin typeface="Cavolin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F7010-2A12-FFAD-F07D-DA0963F69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1" y="1704146"/>
            <a:ext cx="6440556" cy="477099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b="1" u="sng" dirty="0">
                <a:latin typeface="Segoe UI"/>
                <a:cs typeface="Calibri"/>
              </a:rPr>
              <a:t>Theory 33%</a:t>
            </a:r>
            <a:r>
              <a:rPr lang="en-US" dirty="0">
                <a:latin typeface="Segoe UI"/>
                <a:cs typeface="Calibri"/>
              </a:rPr>
              <a:t>- written tests in A&amp;P, medical terminology, medical abbreviation, and nursing assistant</a:t>
            </a:r>
          </a:p>
          <a:p>
            <a:pPr lvl="1"/>
            <a:r>
              <a:rPr lang="en-US" dirty="0">
                <a:latin typeface="Segoe UI"/>
                <a:cs typeface="Calibri"/>
              </a:rPr>
              <a:t>Missed tests due to absence must be completed in 2 days or the student will receive a zero</a:t>
            </a:r>
          </a:p>
          <a:p>
            <a:r>
              <a:rPr lang="en-US" b="1" u="sng" dirty="0">
                <a:latin typeface="Segoe UI"/>
                <a:cs typeface="Calibri"/>
              </a:rPr>
              <a:t>Skill 33%</a:t>
            </a:r>
            <a:r>
              <a:rPr lang="en-US" dirty="0">
                <a:latin typeface="Segoe UI"/>
                <a:cs typeface="Calibri"/>
              </a:rPr>
              <a:t>- hands-on testing, some written NA tests</a:t>
            </a:r>
          </a:p>
          <a:p>
            <a:r>
              <a:rPr lang="en-US" b="1" u="sng" dirty="0">
                <a:latin typeface="Segoe UI"/>
                <a:cs typeface="Calibri"/>
              </a:rPr>
              <a:t>Daily Score/Employability 34%</a:t>
            </a:r>
          </a:p>
          <a:p>
            <a:pPr lvl="1"/>
            <a:r>
              <a:rPr lang="en-US" dirty="0">
                <a:latin typeface="Segoe UI"/>
                <a:cs typeface="Calibri"/>
              </a:rPr>
              <a:t>Uniform</a:t>
            </a:r>
          </a:p>
          <a:p>
            <a:pPr lvl="1"/>
            <a:r>
              <a:rPr lang="en-US">
                <a:latin typeface="Segoe UI"/>
                <a:cs typeface="Calibri"/>
              </a:rPr>
              <a:t>Attendance &amp; calling when absent</a:t>
            </a:r>
          </a:p>
          <a:p>
            <a:pPr lvl="1"/>
            <a:r>
              <a:rPr lang="en-US" dirty="0">
                <a:latin typeface="Segoe UI"/>
                <a:cs typeface="Calibri"/>
              </a:rPr>
              <a:t>Assignments turned in on time</a:t>
            </a:r>
          </a:p>
          <a:p>
            <a:pPr lvl="1"/>
            <a:r>
              <a:rPr lang="en-US" dirty="0">
                <a:latin typeface="Segoe UI"/>
                <a:cs typeface="Calibri"/>
              </a:rPr>
              <a:t>Good use of skill lab practice time</a:t>
            </a:r>
          </a:p>
          <a:p>
            <a:pPr lvl="1"/>
            <a:r>
              <a:rPr lang="en-US" dirty="0">
                <a:latin typeface="Segoe UI"/>
                <a:cs typeface="Calibri"/>
              </a:rPr>
              <a:t>Maturity</a:t>
            </a:r>
          </a:p>
        </p:txBody>
      </p:sp>
      <p:pic>
        <p:nvPicPr>
          <p:cNvPr id="5" name="Picture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9993930D-C5FA-19F0-7471-004FBFBE2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651" y="1722781"/>
            <a:ext cx="5422349" cy="513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4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BC15-C7B9-6208-85F6-723CC2D8A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465"/>
            <a:ext cx="10515600" cy="1202001"/>
          </a:xfrm>
        </p:spPr>
        <p:txBody>
          <a:bodyPr/>
          <a:lstStyle/>
          <a:p>
            <a:r>
              <a:rPr lang="en-US" b="1">
                <a:latin typeface="Cavolini"/>
                <a:cs typeface="Calibri Light"/>
              </a:rPr>
              <a:t>Clincal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FE327-5276-B48C-96D6-98BC7E51E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4920"/>
            <a:ext cx="10515600" cy="550777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b="1" dirty="0">
                <a:latin typeface="Segoe UI"/>
                <a:cs typeface="Calibri"/>
              </a:rPr>
              <a:t>Grades/Attendance</a:t>
            </a:r>
          </a:p>
          <a:p>
            <a:pPr lvl="1"/>
            <a:r>
              <a:rPr lang="en-US" dirty="0">
                <a:latin typeface="Segoe UI"/>
                <a:cs typeface="Calibri"/>
              </a:rPr>
              <a:t>Must notify instructor by 7:30 that you will be absent, if not automatic loss </a:t>
            </a:r>
            <a:r>
              <a:rPr lang="en-US">
                <a:latin typeface="Segoe UI"/>
                <a:cs typeface="Calibri"/>
              </a:rPr>
              <a:t>of 2 work ethic points next day present</a:t>
            </a:r>
          </a:p>
          <a:p>
            <a:r>
              <a:rPr lang="en-US" b="1" dirty="0">
                <a:latin typeface="Segoe UI"/>
                <a:cs typeface="Calibri"/>
              </a:rPr>
              <a:t>Healthcare Provider CPR</a:t>
            </a:r>
            <a:r>
              <a:rPr lang="en-US" dirty="0">
                <a:latin typeface="Segoe UI"/>
                <a:cs typeface="Calibri"/>
              </a:rPr>
              <a:t>- will be taught in class </a:t>
            </a:r>
            <a:endParaRPr lang="en-US">
              <a:latin typeface="Segoe UI"/>
              <a:cs typeface="Cavolini"/>
            </a:endParaRPr>
          </a:p>
          <a:p>
            <a:r>
              <a:rPr lang="en-US" b="1" dirty="0">
                <a:latin typeface="Segoe UI"/>
                <a:cs typeface="Calibri"/>
              </a:rPr>
              <a:t>Physical Exam &amp; clearance</a:t>
            </a:r>
            <a:r>
              <a:rPr lang="en-US" dirty="0">
                <a:latin typeface="Segoe UI"/>
                <a:cs typeface="Calibri"/>
              </a:rPr>
              <a:t> from physician that you can perform duties of nursing assistant</a:t>
            </a:r>
          </a:p>
          <a:p>
            <a:r>
              <a:rPr lang="en-US" b="1" dirty="0">
                <a:latin typeface="Segoe UI"/>
                <a:cs typeface="Calibri"/>
              </a:rPr>
              <a:t>Background Checks</a:t>
            </a:r>
          </a:p>
          <a:p>
            <a:pPr lvl="1"/>
            <a:r>
              <a:rPr lang="en-US" dirty="0">
                <a:latin typeface="Segoe UI"/>
                <a:cs typeface="Calibri"/>
              </a:rPr>
              <a:t>PSP Patch</a:t>
            </a:r>
          </a:p>
          <a:p>
            <a:pPr lvl="1"/>
            <a:r>
              <a:rPr lang="en-US" dirty="0">
                <a:latin typeface="Segoe UI"/>
                <a:cs typeface="Calibri"/>
              </a:rPr>
              <a:t>Child Abuse</a:t>
            </a:r>
          </a:p>
          <a:p>
            <a:pPr lvl="1"/>
            <a:r>
              <a:rPr lang="en-US" dirty="0">
                <a:latin typeface="Segoe UI"/>
                <a:cs typeface="Calibri"/>
              </a:rPr>
              <a:t>FBI Fingerprinting</a:t>
            </a:r>
          </a:p>
          <a:p>
            <a:r>
              <a:rPr lang="en-US" b="1" dirty="0">
                <a:latin typeface="Segoe UI"/>
                <a:cs typeface="Calibri"/>
              </a:rPr>
              <a:t>Current Vaccinations</a:t>
            </a:r>
          </a:p>
          <a:p>
            <a:pPr lvl="1"/>
            <a:r>
              <a:rPr lang="en-US" dirty="0">
                <a:latin typeface="Segoe UI"/>
                <a:cs typeface="Calibri"/>
              </a:rPr>
              <a:t>Chicken Pox (Varicella), MMR, TDAP, Hepatitis B</a:t>
            </a:r>
          </a:p>
          <a:p>
            <a:pPr lvl="1"/>
            <a:r>
              <a:rPr lang="en-US">
                <a:latin typeface="Segoe UI"/>
                <a:cs typeface="Calibri"/>
              </a:rPr>
              <a:t>2 Step PPD Testing or QuantiFERON Blood Test 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b="1">
                <a:latin typeface="Segoe UI"/>
                <a:cs typeface="Calibri"/>
              </a:rPr>
              <a:t>**DO NOT GET QuantiFERON BEFORE 2/27**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>
                <a:latin typeface="Segoe UI"/>
                <a:cs typeface="Calibri"/>
              </a:rPr>
              <a:t>COVID-19* and Flu shot</a:t>
            </a:r>
            <a:endParaRPr lang="en-US" sz="2800" b="1">
              <a:latin typeface="Segoe U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latin typeface="Segoe UI"/>
                <a:cs typeface="Calibri"/>
              </a:rPr>
              <a:t>COVID-19 is not currently required, but subject to change</a:t>
            </a:r>
            <a:endParaRPr lang="en-US" dirty="0">
              <a:latin typeface="Segoe U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042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494E3-1F71-37B1-A07D-41DF55F7E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0507"/>
          </a:xfrm>
        </p:spPr>
        <p:txBody>
          <a:bodyPr>
            <a:normAutofit/>
          </a:bodyPr>
          <a:lstStyle/>
          <a:p>
            <a:r>
              <a:rPr lang="en-US" b="1">
                <a:latin typeface="Cavolini"/>
                <a:cs typeface="Cavolini"/>
              </a:rPr>
              <a:t>Clinical Requirements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317F7-DCD2-C8EF-33CD-42E0E8D45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7280"/>
            <a:ext cx="8711453" cy="52666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Segoe UI"/>
                <a:ea typeface="+mn-lt"/>
                <a:cs typeface="+mn-lt"/>
              </a:rPr>
              <a:t>All clearances and immunizations are due</a:t>
            </a:r>
            <a:r>
              <a:rPr lang="en-US" b="1">
                <a:latin typeface="Segoe UI"/>
                <a:ea typeface="+mn-lt"/>
                <a:cs typeface="+mn-lt"/>
              </a:rPr>
              <a:t> by 12/4</a:t>
            </a:r>
            <a:endParaRPr lang="en-US" dirty="0">
              <a:latin typeface="Segoe UI"/>
              <a:cs typeface="Calibri"/>
            </a:endParaRPr>
          </a:p>
          <a:p>
            <a:r>
              <a:rPr lang="en-US" dirty="0">
                <a:latin typeface="Segoe UI"/>
                <a:cs typeface="Calibri"/>
              </a:rPr>
              <a:t>It is a privilege</a:t>
            </a:r>
            <a:endParaRPr lang="en-US" b="1" dirty="0">
              <a:latin typeface="Segoe UI"/>
              <a:cs typeface="Calibri"/>
            </a:endParaRPr>
          </a:p>
          <a:p>
            <a:r>
              <a:rPr lang="en-US" dirty="0">
                <a:latin typeface="Segoe UI"/>
                <a:cs typeface="Calibri"/>
              </a:rPr>
              <a:t>Grade Requirements</a:t>
            </a:r>
          </a:p>
          <a:p>
            <a:pPr lvl="1"/>
            <a:r>
              <a:rPr lang="en-US" dirty="0">
                <a:latin typeface="Segoe UI"/>
                <a:cs typeface="Calibri"/>
              </a:rPr>
              <a:t>90% average in daily score </a:t>
            </a:r>
          </a:p>
          <a:p>
            <a:pPr lvl="1"/>
            <a:r>
              <a:rPr lang="en-US">
                <a:latin typeface="Segoe UI"/>
                <a:cs typeface="Calibri"/>
              </a:rPr>
              <a:t>85% average in theory </a:t>
            </a:r>
          </a:p>
          <a:p>
            <a:pPr lvl="1"/>
            <a:r>
              <a:rPr lang="en-US">
                <a:latin typeface="Segoe UI"/>
                <a:cs typeface="Calibri"/>
              </a:rPr>
              <a:t>85% average in skill testing</a:t>
            </a:r>
          </a:p>
          <a:p>
            <a:r>
              <a:rPr lang="en-US" dirty="0">
                <a:latin typeface="Segoe UI"/>
                <a:cs typeface="Calibri"/>
              </a:rPr>
              <a:t>Competent or Advanced on NOCTI at the end of the year</a:t>
            </a:r>
          </a:p>
          <a:p>
            <a:r>
              <a:rPr lang="en-US" dirty="0">
                <a:latin typeface="Segoe UI"/>
                <a:cs typeface="Calibri"/>
              </a:rPr>
              <a:t>Less than 5</a:t>
            </a:r>
            <a:r>
              <a:rPr lang="en-US" b="1" u="sng" dirty="0">
                <a:latin typeface="Segoe UI"/>
                <a:cs typeface="Calibri"/>
              </a:rPr>
              <a:t> days</a:t>
            </a:r>
            <a:r>
              <a:rPr lang="en-US" dirty="0">
                <a:latin typeface="Segoe UI"/>
                <a:cs typeface="Calibri"/>
              </a:rPr>
              <a:t> absent</a:t>
            </a:r>
          </a:p>
          <a:p>
            <a:pPr lvl="1"/>
            <a:r>
              <a:rPr lang="en-US" dirty="0">
                <a:latin typeface="Segoe UI"/>
                <a:cs typeface="Calibri"/>
              </a:rPr>
              <a:t>Included in this total are tardies to school.  Once you reach 5 tardies, you will earn 1 absence.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142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1C97-ED9A-BC6B-FD2E-A4AE86330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volini"/>
                <a:cs typeface="Cavolini"/>
              </a:rPr>
              <a:t>Clinical Requirements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AF721-E8B0-F845-41CD-EAA9BD2B3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28130" cy="47659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Segoe UI"/>
                <a:cs typeface="Calibri"/>
              </a:rPr>
              <a:t>Must provide own transportation</a:t>
            </a:r>
          </a:p>
          <a:p>
            <a:pPr lvl="1"/>
            <a:r>
              <a:rPr lang="en-US" dirty="0">
                <a:latin typeface="Segoe UI"/>
                <a:cs typeface="Calibri"/>
              </a:rPr>
              <a:t>6:30-2:00</a:t>
            </a:r>
          </a:p>
          <a:p>
            <a:r>
              <a:rPr lang="en-US" dirty="0">
                <a:latin typeface="Segoe UI"/>
                <a:cs typeface="Calibri"/>
              </a:rPr>
              <a:t>LGH &amp; WellSpan Ephrata are clinical sites</a:t>
            </a:r>
          </a:p>
          <a:p>
            <a:pPr lvl="1"/>
            <a:r>
              <a:rPr lang="en-US" dirty="0">
                <a:latin typeface="Segoe UI"/>
                <a:cs typeface="Calibri"/>
              </a:rPr>
              <a:t>Mandatory drug screening prior to start of clinical</a:t>
            </a:r>
          </a:p>
          <a:p>
            <a:r>
              <a:rPr lang="en-US" dirty="0">
                <a:latin typeface="Segoe UI"/>
                <a:cs typeface="Calibri"/>
              </a:rPr>
              <a:t>Instructor discretion as to hospital placement</a:t>
            </a:r>
          </a:p>
          <a:p>
            <a:pPr lvl="1"/>
            <a:r>
              <a:rPr lang="en-US" dirty="0">
                <a:latin typeface="Segoe UI"/>
                <a:cs typeface="Calibri"/>
              </a:rPr>
              <a:t>Students may rotate through both facilities</a:t>
            </a:r>
          </a:p>
        </p:txBody>
      </p:sp>
      <p:pic>
        <p:nvPicPr>
          <p:cNvPr id="6" name="Picture 5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0F9FB441-B4E6-FAD9-752F-6B42D7D39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551" y="1384409"/>
            <a:ext cx="5429250" cy="498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73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Please scan the New Student Orientation QR code regarding important paperwork for the class.    Please feel free to walk around the room or have a seat. </vt:lpstr>
      <vt:lpstr>WELCOME CLASS OF 2027 Patient Care Technician</vt:lpstr>
      <vt:lpstr>Typical Day in the Classroom</vt:lpstr>
      <vt:lpstr>Textbooks</vt:lpstr>
      <vt:lpstr>Task Grid Overview</vt:lpstr>
      <vt:lpstr>Grading</vt:lpstr>
      <vt:lpstr>Clincal Requirements</vt:lpstr>
      <vt:lpstr>Clinical Requirements</vt:lpstr>
      <vt:lpstr>Clinical Requirements</vt:lpstr>
      <vt:lpstr>Uniforms</vt:lpstr>
      <vt:lpstr>Uniform- What to Wear</vt:lpstr>
      <vt:lpstr>Uniform- What NOT to Wear</vt:lpstr>
      <vt:lpstr>How to Order Uniforms</vt:lpstr>
      <vt:lpstr>CAREER &amp; TECHNICAL STUDENTS ORGANIZATIONS</vt:lpstr>
      <vt:lpstr>NOCTI</vt:lpstr>
      <vt:lpstr>Certifications Available</vt:lpstr>
      <vt:lpstr>Driving Policy</vt:lpstr>
      <vt:lpstr>Parent Portal</vt:lpstr>
      <vt:lpstr>QUESTIONS AFTER THIS EVENING?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1240</cp:revision>
  <dcterms:created xsi:type="dcterms:W3CDTF">2023-04-25T12:44:56Z</dcterms:created>
  <dcterms:modified xsi:type="dcterms:W3CDTF">2026-05-19T11:27:10Z</dcterms:modified>
</cp:coreProperties>
</file>