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lata" panose="020B0604020202020204" charset="0"/>
      <p:regular r:id="rId18"/>
    </p:embeddedFont>
    <p:embeddedFont>
      <p:font typeface="Bernoru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" panose="020B0604020202020204" charset="0"/>
      <p:regular r:id="rId24"/>
    </p:embeddedFont>
    <p:embeddedFont>
      <p:font typeface="Canva Sa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Weinoldt" userId="854b8e33-e2a7-4655-913a-665347f2e91b" providerId="ADAL" clId="{1517980F-CAD6-4180-ACDC-C5A28B017EDF}"/>
    <pc:docChg chg="modSld">
      <pc:chgData name="Jessica Weinoldt" userId="854b8e33-e2a7-4655-913a-665347f2e91b" providerId="ADAL" clId="{1517980F-CAD6-4180-ACDC-C5A28B017EDF}" dt="2025-05-02T17:39:36.819" v="4"/>
      <pc:docMkLst>
        <pc:docMk/>
      </pc:docMkLst>
      <pc:sldChg chg="addSp delSp modSp modTransition modAnim">
        <pc:chgData name="Jessica Weinoldt" userId="854b8e33-e2a7-4655-913a-665347f2e91b" providerId="ADAL" clId="{1517980F-CAD6-4180-ACDC-C5A28B017EDF}" dt="2025-05-02T17:39:36.819" v="4"/>
        <pc:sldMkLst>
          <pc:docMk/>
          <pc:sldMk cId="0" sldId="267"/>
        </pc:sldMkLst>
        <pc:picChg chg="add del mod">
          <ac:chgData name="Jessica Weinoldt" userId="854b8e33-e2a7-4655-913a-665347f2e91b" providerId="ADAL" clId="{1517980F-CAD6-4180-ACDC-C5A28B017EDF}" dt="2025-05-02T17:38:11.947" v="1"/>
          <ac:picMkLst>
            <pc:docMk/>
            <pc:sldMk cId="0" sldId="267"/>
            <ac:picMk id="21" creationId="{051148C0-E33A-4577-BF6D-44D1A85B6F41}"/>
          </ac:picMkLst>
        </pc:picChg>
        <pc:picChg chg="add del mod">
          <ac:chgData name="Jessica Weinoldt" userId="854b8e33-e2a7-4655-913a-665347f2e91b" providerId="ADAL" clId="{1517980F-CAD6-4180-ACDC-C5A28B017EDF}" dt="2025-05-02T17:38:34.481" v="3"/>
          <ac:picMkLst>
            <pc:docMk/>
            <pc:sldMk cId="0" sldId="267"/>
            <ac:picMk id="22" creationId="{60FAD58E-B4E3-4330-9E06-DB7D6B1FECC3}"/>
          </ac:picMkLst>
        </pc:picChg>
        <pc:picChg chg="add mod">
          <ac:chgData name="Jessica Weinoldt" userId="854b8e33-e2a7-4655-913a-665347f2e91b" providerId="ADAL" clId="{1517980F-CAD6-4180-ACDC-C5A28B017EDF}" dt="2025-05-02T17:39:36.819" v="4"/>
          <ac:picMkLst>
            <pc:docMk/>
            <pc:sldMk cId="0" sldId="267"/>
            <ac:picMk id="23" creationId="{9008B229-F76E-4BAE-AABA-91F00FD31E5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9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1.png"/><Relationship Id="rId5" Type="http://schemas.openxmlformats.org/officeDocument/2006/relationships/image" Target="../media/image30.svg"/><Relationship Id="rId10" Type="http://schemas.openxmlformats.org/officeDocument/2006/relationships/image" Target="../media/image11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nhanow.com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12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6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0" Type="http://schemas.openxmlformats.org/officeDocument/2006/relationships/image" Target="../media/image22.sv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7.png"/><Relationship Id="rId5" Type="http://schemas.openxmlformats.org/officeDocument/2006/relationships/image" Target="../media/image27.sv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7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73336" flipH="1">
            <a:off x="16635788" y="3464204"/>
            <a:ext cx="1689234" cy="3120987"/>
          </a:xfrm>
          <a:custGeom>
            <a:avLst/>
            <a:gdLst/>
            <a:ahLst/>
            <a:cxnLst/>
            <a:rect l="l" t="t" r="r" b="b"/>
            <a:pathLst>
              <a:path w="1689234" h="3120987">
                <a:moveTo>
                  <a:pt x="1689235" y="0"/>
                </a:moveTo>
                <a:lnTo>
                  <a:pt x="0" y="0"/>
                </a:lnTo>
                <a:lnTo>
                  <a:pt x="0" y="3120988"/>
                </a:lnTo>
                <a:lnTo>
                  <a:pt x="1689235" y="3120988"/>
                </a:lnTo>
                <a:lnTo>
                  <a:pt x="16892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31359" flipH="1">
            <a:off x="15264036" y="7533131"/>
            <a:ext cx="3311802" cy="3067557"/>
          </a:xfrm>
          <a:custGeom>
            <a:avLst/>
            <a:gdLst/>
            <a:ahLst/>
            <a:cxnLst/>
            <a:rect l="l" t="t" r="r" b="b"/>
            <a:pathLst>
              <a:path w="3311802" h="3067557">
                <a:moveTo>
                  <a:pt x="3311802" y="0"/>
                </a:moveTo>
                <a:lnTo>
                  <a:pt x="0" y="0"/>
                </a:lnTo>
                <a:lnTo>
                  <a:pt x="0" y="3067557"/>
                </a:lnTo>
                <a:lnTo>
                  <a:pt x="3311802" y="3067557"/>
                </a:lnTo>
                <a:lnTo>
                  <a:pt x="33118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39074" flipH="1">
            <a:off x="12699038" y="8732525"/>
            <a:ext cx="1725885" cy="2524146"/>
          </a:xfrm>
          <a:custGeom>
            <a:avLst/>
            <a:gdLst/>
            <a:ahLst/>
            <a:cxnLst/>
            <a:rect l="l" t="t" r="r" b="b"/>
            <a:pathLst>
              <a:path w="1725885" h="2524146">
                <a:moveTo>
                  <a:pt x="1725885" y="0"/>
                </a:moveTo>
                <a:lnTo>
                  <a:pt x="0" y="0"/>
                </a:lnTo>
                <a:lnTo>
                  <a:pt x="0" y="2524145"/>
                </a:lnTo>
                <a:lnTo>
                  <a:pt x="1725885" y="2524145"/>
                </a:lnTo>
                <a:lnTo>
                  <a:pt x="17258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0566" flipH="1">
            <a:off x="15399726" y="1231222"/>
            <a:ext cx="2576564" cy="2286701"/>
          </a:xfrm>
          <a:custGeom>
            <a:avLst/>
            <a:gdLst/>
            <a:ahLst/>
            <a:cxnLst/>
            <a:rect l="l" t="t" r="r" b="b"/>
            <a:pathLst>
              <a:path w="2576564" h="2286701">
                <a:moveTo>
                  <a:pt x="2576564" y="0"/>
                </a:moveTo>
                <a:lnTo>
                  <a:pt x="0" y="0"/>
                </a:lnTo>
                <a:lnTo>
                  <a:pt x="0" y="2286701"/>
                </a:lnTo>
                <a:lnTo>
                  <a:pt x="2576564" y="2286701"/>
                </a:lnTo>
                <a:lnTo>
                  <a:pt x="25765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3709350" y="6622926"/>
            <a:ext cx="10869299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611243">
            <a:off x="-2304746" y="2380416"/>
            <a:ext cx="6414107" cy="12701203"/>
          </a:xfrm>
          <a:custGeom>
            <a:avLst/>
            <a:gdLst/>
            <a:ahLst/>
            <a:cxnLst/>
            <a:rect l="l" t="t" r="r" b="b"/>
            <a:pathLst>
              <a:path w="6414107" h="12701203">
                <a:moveTo>
                  <a:pt x="0" y="0"/>
                </a:moveTo>
                <a:lnTo>
                  <a:pt x="6414108" y="0"/>
                </a:lnTo>
                <a:lnTo>
                  <a:pt x="6414108" y="12701203"/>
                </a:lnTo>
                <a:lnTo>
                  <a:pt x="0" y="12701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58786" y="7872963"/>
            <a:ext cx="441456" cy="44145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91720" y="8632888"/>
            <a:ext cx="704559" cy="7045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627919" y="1028700"/>
            <a:ext cx="704559" cy="70455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132868" y="676420"/>
            <a:ext cx="704559" cy="70455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491103" y="6876963"/>
            <a:ext cx="441456" cy="44145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50567" y="2079178"/>
            <a:ext cx="16491426" cy="26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1"/>
              </a:lnSpc>
            </a:pPr>
            <a:r>
              <a:rPr lang="en-US" sz="75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MEDICAL ASSISTANT </a:t>
            </a:r>
          </a:p>
          <a:p>
            <a:pPr algn="ctr">
              <a:lnSpc>
                <a:spcPts val="10501"/>
              </a:lnSpc>
              <a:spcBef>
                <a:spcPct val="0"/>
              </a:spcBef>
            </a:pPr>
            <a:r>
              <a:rPr lang="en-US" sz="75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PROGRAM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05360" y="5158748"/>
            <a:ext cx="12077279" cy="87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400" spc="18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LANCASTER COUNTY CAREER AND TECHNOLOGY CENTER</a:t>
            </a:r>
          </a:p>
          <a:p>
            <a:pPr algn="ctr">
              <a:lnSpc>
                <a:spcPts val="3576"/>
              </a:lnSpc>
            </a:pPr>
            <a:r>
              <a:rPr lang="en-US" sz="2400" spc="18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WILLOW STREET CAMPUS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90501" y="7012538"/>
            <a:ext cx="7906999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MS. HOLLY MAISANO, CMAA (AAMA)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MRS. JESSICA WEINODLT, R.T.(R)(M)(CCMA)(ARRT)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16A805DF-D24A-405E-ACB3-4AC9D0EB5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8"/>
    </mc:Choice>
    <mc:Fallback xmlns="">
      <p:transition spd="slow" advTm="2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729863" y="1729412"/>
            <a:ext cx="8828273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884123" y="3017762"/>
            <a:ext cx="15375177" cy="44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Uniforms must be purchased from our online store through Fully Promoted. We recommend having 3 pairs of pants, 3 tops, and 2 jackets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Follow Instructions on uniform handout to purchase uniforms... make sure to complete by deadline to avoid being backordered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We also strongly suggest getting the Microfleece jacket and sweatshirt. It gets chilly in our classroom in the winter!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CPR certification will be done in class. This cost is around $15.00 for the card (subject to change)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Parking Permit, if you choose to drive to CTC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688013"/>
            <a:ext cx="681375" cy="6813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7555" y="8717237"/>
            <a:ext cx="681375" cy="68137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946180" y="1407775"/>
            <a:ext cx="681375" cy="68137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8013" y="9046478"/>
            <a:ext cx="681375" cy="68137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142376">
            <a:off x="17371354" y="207006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0" y="0"/>
                </a:moveTo>
                <a:lnTo>
                  <a:pt x="1424374" y="0"/>
                </a:lnTo>
                <a:lnTo>
                  <a:pt x="1424374" y="925844"/>
                </a:lnTo>
                <a:lnTo>
                  <a:pt x="0" y="92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42376" flipH="1">
            <a:off x="-452791" y="7182723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1424375" y="0"/>
                </a:moveTo>
                <a:lnTo>
                  <a:pt x="0" y="0"/>
                </a:lnTo>
                <a:lnTo>
                  <a:pt x="0" y="925844"/>
                </a:lnTo>
                <a:lnTo>
                  <a:pt x="1424375" y="925844"/>
                </a:lnTo>
                <a:lnTo>
                  <a:pt x="14243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751890" y="7471017"/>
            <a:ext cx="4223188" cy="2756590"/>
          </a:xfrm>
          <a:custGeom>
            <a:avLst/>
            <a:gdLst/>
            <a:ahLst/>
            <a:cxnLst/>
            <a:rect l="l" t="t" r="r" b="b"/>
            <a:pathLst>
              <a:path w="4223188" h="2756590">
                <a:moveTo>
                  <a:pt x="0" y="0"/>
                </a:moveTo>
                <a:lnTo>
                  <a:pt x="4223188" y="0"/>
                </a:lnTo>
                <a:lnTo>
                  <a:pt x="4223188" y="2756590"/>
                </a:lnTo>
                <a:lnTo>
                  <a:pt x="0" y="2756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31357" y="346075"/>
            <a:ext cx="11425286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PROGRAM COSTS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8B57088-1F0A-4A2F-A814-7D414C36A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68"/>
    </mc:Choice>
    <mc:Fallback xmlns="">
      <p:transition spd="slow" advTm="8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729863" y="1729412"/>
            <a:ext cx="8828273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369387" y="3236066"/>
            <a:ext cx="16199418" cy="467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Students are required to be in uniform on the first day of class!</a:t>
            </a:r>
          </a:p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Scrub colors are: Black, Eggplant (purple), Orchid (light purple), Navy (blue)</a:t>
            </a:r>
          </a:p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SNEAKERS MUST BE CLEAN. ATHLETIC SHOES ARE PERMITTED. CROCKS ARE OKAY, BUT NO HOLES! ABSOLUTELY NO CONVERSE, JORDANS, UGGS, HEY DUDES, VANS</a:t>
            </a:r>
          </a:p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Coordinating colored shirt or turtleneck under tunic top is acceptable. </a:t>
            </a:r>
          </a:p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Outermost layer must be CTC. </a:t>
            </a:r>
          </a:p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CTC sweatshirts &amp; jackets ARE permitted. </a:t>
            </a:r>
          </a:p>
          <a:p>
            <a:pPr marL="636925" lvl="1" indent="-318463" algn="l">
              <a:lnSpc>
                <a:spcPts val="4130"/>
              </a:lnSpc>
              <a:buFont typeface="Arial"/>
              <a:buChar char="•"/>
            </a:pPr>
            <a:r>
              <a:rPr lang="en-US" sz="295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CTC ID Badge</a:t>
            </a:r>
          </a:p>
          <a:p>
            <a:pPr algn="l">
              <a:lnSpc>
                <a:spcPts val="4130"/>
              </a:lnSpc>
            </a:pPr>
            <a:endParaRPr lang="en-US" sz="2950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688013"/>
            <a:ext cx="681375" cy="6813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7555" y="8717237"/>
            <a:ext cx="681375" cy="68137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946180" y="1407775"/>
            <a:ext cx="681375" cy="68137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8013" y="9046478"/>
            <a:ext cx="681375" cy="68137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142376">
            <a:off x="17371354" y="207006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0" y="0"/>
                </a:moveTo>
                <a:lnTo>
                  <a:pt x="1424374" y="0"/>
                </a:lnTo>
                <a:lnTo>
                  <a:pt x="1424374" y="925844"/>
                </a:lnTo>
                <a:lnTo>
                  <a:pt x="0" y="92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42376" flipH="1">
            <a:off x="-452791" y="7182723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1424375" y="0"/>
                </a:moveTo>
                <a:lnTo>
                  <a:pt x="0" y="0"/>
                </a:lnTo>
                <a:lnTo>
                  <a:pt x="0" y="925844"/>
                </a:lnTo>
                <a:lnTo>
                  <a:pt x="1424375" y="925844"/>
                </a:lnTo>
                <a:lnTo>
                  <a:pt x="14243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05298">
            <a:off x="11342240" y="6276351"/>
            <a:ext cx="3142022" cy="3277206"/>
          </a:xfrm>
          <a:custGeom>
            <a:avLst/>
            <a:gdLst/>
            <a:ahLst/>
            <a:cxnLst/>
            <a:rect l="l" t="t" r="r" b="b"/>
            <a:pathLst>
              <a:path w="3142022" h="3277206">
                <a:moveTo>
                  <a:pt x="0" y="0"/>
                </a:moveTo>
                <a:lnTo>
                  <a:pt x="3142022" y="0"/>
                </a:lnTo>
                <a:lnTo>
                  <a:pt x="3142022" y="3277206"/>
                </a:lnTo>
                <a:lnTo>
                  <a:pt x="0" y="327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31357" y="346075"/>
            <a:ext cx="11425286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DRESS CODE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557F907-0598-4971-9C18-5ED8709B1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50"/>
    </mc:Choice>
    <mc:Fallback xmlns="">
      <p:transition spd="slow" advTm="9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729863" y="1729412"/>
            <a:ext cx="8828273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688013"/>
            <a:ext cx="681375" cy="6813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627555" y="8717237"/>
            <a:ext cx="681375" cy="68137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946180" y="1407775"/>
            <a:ext cx="681375" cy="68137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8013" y="9046478"/>
            <a:ext cx="681375" cy="68137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142376">
            <a:off x="17371354" y="207006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0" y="0"/>
                </a:moveTo>
                <a:lnTo>
                  <a:pt x="1424374" y="0"/>
                </a:lnTo>
                <a:lnTo>
                  <a:pt x="1424374" y="925844"/>
                </a:lnTo>
                <a:lnTo>
                  <a:pt x="0" y="92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142376" flipH="1">
            <a:off x="-452791" y="7182723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1424375" y="0"/>
                </a:moveTo>
                <a:lnTo>
                  <a:pt x="0" y="0"/>
                </a:lnTo>
                <a:lnTo>
                  <a:pt x="0" y="925844"/>
                </a:lnTo>
                <a:lnTo>
                  <a:pt x="1424375" y="925844"/>
                </a:lnTo>
                <a:lnTo>
                  <a:pt x="14243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83418" y="6310089"/>
            <a:ext cx="4092320" cy="3790511"/>
          </a:xfrm>
          <a:custGeom>
            <a:avLst/>
            <a:gdLst/>
            <a:ahLst/>
            <a:cxnLst/>
            <a:rect l="l" t="t" r="r" b="b"/>
            <a:pathLst>
              <a:path w="4092320" h="3790511">
                <a:moveTo>
                  <a:pt x="0" y="0"/>
                </a:moveTo>
                <a:lnTo>
                  <a:pt x="4092320" y="0"/>
                </a:lnTo>
                <a:lnTo>
                  <a:pt x="4092320" y="3790511"/>
                </a:lnTo>
                <a:lnTo>
                  <a:pt x="0" y="3790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94500" y="6135830"/>
            <a:ext cx="3049896" cy="3812370"/>
          </a:xfrm>
          <a:custGeom>
            <a:avLst/>
            <a:gdLst/>
            <a:ahLst/>
            <a:cxnLst/>
            <a:rect l="l" t="t" r="r" b="b"/>
            <a:pathLst>
              <a:path w="3049896" h="3812370">
                <a:moveTo>
                  <a:pt x="0" y="0"/>
                </a:moveTo>
                <a:lnTo>
                  <a:pt x="3049897" y="0"/>
                </a:lnTo>
                <a:lnTo>
                  <a:pt x="3049897" y="3812370"/>
                </a:lnTo>
                <a:lnTo>
                  <a:pt x="0" y="3812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884123" y="2370745"/>
            <a:ext cx="15375177" cy="34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Tattoos are permitted as long as they are not offensive and are tasteful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Nails: Clean, ⅛ inch, NO POLISH, ARTIFICIAL, OR GEL NAILS!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Hair: Must be pulled back and out of the face while in the clinic area. Must be natural colors and professional looking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No smartwatches!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Piercings: Only 2 per ear, small, professional. No hoops. Nasal stud acceptable but no hoops. No septal piercings or other facial piercings. Must use a clear spacer!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31357" y="346075"/>
            <a:ext cx="11425286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DRESS CODE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008B229-F76E-4BAE-AABA-91F00FD3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8"/>
    </mc:Choice>
    <mc:Fallback>
      <p:transition spd="slow" advTm="57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03476" y="3220719"/>
            <a:ext cx="10081049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998008">
            <a:off x="1667912" y="4914663"/>
            <a:ext cx="1653389" cy="2749920"/>
          </a:xfrm>
          <a:custGeom>
            <a:avLst/>
            <a:gdLst/>
            <a:ahLst/>
            <a:cxnLst/>
            <a:rect l="l" t="t" r="r" b="b"/>
            <a:pathLst>
              <a:path w="1653389" h="2749920">
                <a:moveTo>
                  <a:pt x="0" y="0"/>
                </a:moveTo>
                <a:lnTo>
                  <a:pt x="1653389" y="0"/>
                </a:lnTo>
                <a:lnTo>
                  <a:pt x="1653389" y="2749920"/>
                </a:lnTo>
                <a:lnTo>
                  <a:pt x="0" y="2749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16516">
            <a:off x="15051482" y="3971118"/>
            <a:ext cx="1959408" cy="3498943"/>
          </a:xfrm>
          <a:custGeom>
            <a:avLst/>
            <a:gdLst/>
            <a:ahLst/>
            <a:cxnLst/>
            <a:rect l="l" t="t" r="r" b="b"/>
            <a:pathLst>
              <a:path w="1959408" h="3498943">
                <a:moveTo>
                  <a:pt x="0" y="0"/>
                </a:moveTo>
                <a:lnTo>
                  <a:pt x="1959408" y="0"/>
                </a:lnTo>
                <a:lnTo>
                  <a:pt x="1959408" y="3498943"/>
                </a:lnTo>
                <a:lnTo>
                  <a:pt x="0" y="3498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39653" y="-1005064"/>
            <a:ext cx="3534260" cy="3534260"/>
          </a:xfrm>
          <a:custGeom>
            <a:avLst/>
            <a:gdLst/>
            <a:ahLst/>
            <a:cxnLst/>
            <a:rect l="l" t="t" r="r" b="b"/>
            <a:pathLst>
              <a:path w="3534260" h="3534260">
                <a:moveTo>
                  <a:pt x="0" y="0"/>
                </a:moveTo>
                <a:lnTo>
                  <a:pt x="3534259" y="0"/>
                </a:lnTo>
                <a:lnTo>
                  <a:pt x="3534259" y="3534259"/>
                </a:lnTo>
                <a:lnTo>
                  <a:pt x="0" y="3534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621214">
            <a:off x="16358916" y="8235009"/>
            <a:ext cx="2772251" cy="2772251"/>
          </a:xfrm>
          <a:custGeom>
            <a:avLst/>
            <a:gdLst/>
            <a:ahLst/>
            <a:cxnLst/>
            <a:rect l="l" t="t" r="r" b="b"/>
            <a:pathLst>
              <a:path w="2772251" h="2772251">
                <a:moveTo>
                  <a:pt x="0" y="0"/>
                </a:moveTo>
                <a:lnTo>
                  <a:pt x="2772250" y="0"/>
                </a:lnTo>
                <a:lnTo>
                  <a:pt x="2772250" y="2772251"/>
                </a:lnTo>
                <a:lnTo>
                  <a:pt x="0" y="2772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66733" y="628715"/>
            <a:ext cx="14075985" cy="23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7"/>
              </a:lnSpc>
              <a:spcBef>
                <a:spcPct val="0"/>
              </a:spcBef>
            </a:pPr>
            <a:r>
              <a:rPr lang="en-US" sz="6626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QUALIFICATIONS FOR 7-WEEK INTERNSHIP EXPERIENCE!</a:t>
            </a:r>
          </a:p>
        </p:txBody>
      </p:sp>
      <p:sp>
        <p:nvSpPr>
          <p:cNvPr id="8" name="Freeform 8"/>
          <p:cNvSpPr/>
          <p:nvPr/>
        </p:nvSpPr>
        <p:spPr>
          <a:xfrm rot="-2825985">
            <a:off x="15990882" y="653763"/>
            <a:ext cx="749874" cy="749874"/>
          </a:xfrm>
          <a:custGeom>
            <a:avLst/>
            <a:gdLst/>
            <a:ahLst/>
            <a:cxnLst/>
            <a:rect l="l" t="t" r="r" b="b"/>
            <a:pathLst>
              <a:path w="749874" h="749874">
                <a:moveTo>
                  <a:pt x="0" y="0"/>
                </a:moveTo>
                <a:lnTo>
                  <a:pt x="749875" y="0"/>
                </a:lnTo>
                <a:lnTo>
                  <a:pt x="749875" y="749874"/>
                </a:lnTo>
                <a:lnTo>
                  <a:pt x="0" y="749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5985">
            <a:off x="1872103" y="9246197"/>
            <a:ext cx="749874" cy="749874"/>
          </a:xfrm>
          <a:custGeom>
            <a:avLst/>
            <a:gdLst/>
            <a:ahLst/>
            <a:cxnLst/>
            <a:rect l="l" t="t" r="r" b="b"/>
            <a:pathLst>
              <a:path w="749874" h="749874">
                <a:moveTo>
                  <a:pt x="0" y="0"/>
                </a:moveTo>
                <a:lnTo>
                  <a:pt x="749874" y="0"/>
                </a:lnTo>
                <a:lnTo>
                  <a:pt x="749874" y="749874"/>
                </a:lnTo>
                <a:lnTo>
                  <a:pt x="0" y="749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825985">
            <a:off x="14711828" y="9246197"/>
            <a:ext cx="749874" cy="749874"/>
          </a:xfrm>
          <a:custGeom>
            <a:avLst/>
            <a:gdLst/>
            <a:ahLst/>
            <a:cxnLst/>
            <a:rect l="l" t="t" r="r" b="b"/>
            <a:pathLst>
              <a:path w="749874" h="749874">
                <a:moveTo>
                  <a:pt x="0" y="0"/>
                </a:moveTo>
                <a:lnTo>
                  <a:pt x="749874" y="0"/>
                </a:lnTo>
                <a:lnTo>
                  <a:pt x="749874" y="749874"/>
                </a:lnTo>
                <a:lnTo>
                  <a:pt x="0" y="749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25985">
            <a:off x="123878" y="3729914"/>
            <a:ext cx="749874" cy="749874"/>
          </a:xfrm>
          <a:custGeom>
            <a:avLst/>
            <a:gdLst/>
            <a:ahLst/>
            <a:cxnLst/>
            <a:rect l="l" t="t" r="r" b="b"/>
            <a:pathLst>
              <a:path w="749874" h="749874">
                <a:moveTo>
                  <a:pt x="0" y="0"/>
                </a:moveTo>
                <a:lnTo>
                  <a:pt x="749874" y="0"/>
                </a:lnTo>
                <a:lnTo>
                  <a:pt x="749874" y="749874"/>
                </a:lnTo>
                <a:lnTo>
                  <a:pt x="0" y="749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73158" y="5006427"/>
            <a:ext cx="445454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5A739E"/>
                </a:solidFill>
                <a:latin typeface="Bernoru"/>
                <a:ea typeface="Bernoru"/>
                <a:cs typeface="Bernoru"/>
                <a:sym typeface="Bernoru"/>
              </a:rPr>
              <a:t>TECHNOLOGY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66475" y="3508291"/>
            <a:ext cx="4231447" cy="494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Less than 5 absences for the entire school year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Knowledge score of 75% or higher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Daily score of 85% or higher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Skills grade of 85% or higher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11983" y="3903007"/>
            <a:ext cx="4231447" cy="34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Clear background checks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No discipline referrals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Own transportation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Drug Screen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Passing score on NOCTI</a:t>
            </a:r>
          </a:p>
        </p:txBody>
      </p:sp>
      <p:sp>
        <p:nvSpPr>
          <p:cNvPr id="15" name="Freeform 15"/>
          <p:cNvSpPr/>
          <p:nvPr/>
        </p:nvSpPr>
        <p:spPr>
          <a:xfrm rot="-1142376">
            <a:off x="17327209" y="565778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0" y="0"/>
                </a:moveTo>
                <a:lnTo>
                  <a:pt x="1424375" y="0"/>
                </a:lnTo>
                <a:lnTo>
                  <a:pt x="1424375" y="925844"/>
                </a:lnTo>
                <a:lnTo>
                  <a:pt x="0" y="925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29543" flipH="1">
            <a:off x="-553935" y="8150393"/>
            <a:ext cx="1506090" cy="978958"/>
          </a:xfrm>
          <a:custGeom>
            <a:avLst/>
            <a:gdLst/>
            <a:ahLst/>
            <a:cxnLst/>
            <a:rect l="l" t="t" r="r" b="b"/>
            <a:pathLst>
              <a:path w="1506090" h="978958">
                <a:moveTo>
                  <a:pt x="1506090" y="0"/>
                </a:moveTo>
                <a:lnTo>
                  <a:pt x="0" y="0"/>
                </a:lnTo>
                <a:lnTo>
                  <a:pt x="0" y="978958"/>
                </a:lnTo>
                <a:lnTo>
                  <a:pt x="1506090" y="978958"/>
                </a:lnTo>
                <a:lnTo>
                  <a:pt x="150609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85971" y="8494330"/>
            <a:ext cx="12300793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CC0D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**Remember, work experience is a privilege and must be earned!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17D4080-0EAB-4B57-B900-A3C6F7D63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93"/>
    </mc:Choice>
    <mc:Fallback xmlns="">
      <p:transition spd="slow" advTm="9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440019" y="3027433"/>
            <a:ext cx="15407962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69199" y="8667540"/>
            <a:ext cx="493666" cy="4936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86800" y="1028700"/>
            <a:ext cx="493666" cy="4936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28646" y="781867"/>
            <a:ext cx="493666" cy="493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2366" y="4195919"/>
            <a:ext cx="493666" cy="4936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724681" y="6280779"/>
            <a:ext cx="411295" cy="41129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85218" y="9258300"/>
            <a:ext cx="411295" cy="4112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1672556">
            <a:off x="4432108" y="8724494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-2430051">
            <a:off x="-30483" y="612039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3004146">
            <a:off x="17274271" y="4002669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3004146">
            <a:off x="1505510" y="13470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2186946">
            <a:off x="12086698" y="-1595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639537">
            <a:off x="16169943" y="8579017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48979" y="1674884"/>
            <a:ext cx="17990041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MA CERTIFICATION THROUGH THE NHA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263966" y="3581522"/>
            <a:ext cx="12264519" cy="34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Requirement: Successful completion of the MA Program AND 210 Hours of Clinical Experience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National </a:t>
            </a:r>
            <a:r>
              <a:rPr lang="en-US" sz="2799" dirty="0" err="1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HealthCareer</a:t>
            </a:r>
            <a:r>
              <a:rPr lang="en-US" sz="27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 Association (NHA) :</a:t>
            </a:r>
          </a:p>
          <a:p>
            <a:pPr marL="1209036" lvl="2" indent="-403012" algn="l">
              <a:lnSpc>
                <a:spcPts val="3919"/>
              </a:lnSpc>
              <a:buFont typeface="Arial"/>
              <a:buChar char="⚬"/>
            </a:pPr>
            <a:r>
              <a:rPr lang="en-US" sz="27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Certified Clinical Medical Assistant (CCMA)</a:t>
            </a:r>
          </a:p>
          <a:p>
            <a:pPr marL="1209036" lvl="2" indent="-403012" algn="l">
              <a:lnSpc>
                <a:spcPts val="3919"/>
              </a:lnSpc>
              <a:buFont typeface="Arial"/>
              <a:buChar char="⚬"/>
            </a:pPr>
            <a:r>
              <a:rPr lang="en-US" sz="27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Cost is $160.00 (Covered by CTC for high school students who have completed clinical internship)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 u="sng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  <a:hlinkClick r:id="rId6" tooltip="http://www.nhanow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www.nhanow.com</a:t>
            </a:r>
          </a:p>
        </p:txBody>
      </p:sp>
      <p:sp>
        <p:nvSpPr>
          <p:cNvPr id="29" name="Freeform 29"/>
          <p:cNvSpPr/>
          <p:nvPr/>
        </p:nvSpPr>
        <p:spPr>
          <a:xfrm>
            <a:off x="7005936" y="7308907"/>
            <a:ext cx="4669204" cy="2717267"/>
          </a:xfrm>
          <a:custGeom>
            <a:avLst/>
            <a:gdLst/>
            <a:ahLst/>
            <a:cxnLst/>
            <a:rect l="l" t="t" r="r" b="b"/>
            <a:pathLst>
              <a:path w="4669204" h="2717267">
                <a:moveTo>
                  <a:pt x="0" y="0"/>
                </a:moveTo>
                <a:lnTo>
                  <a:pt x="4669204" y="0"/>
                </a:lnTo>
                <a:lnTo>
                  <a:pt x="4669204" y="2717267"/>
                </a:lnTo>
                <a:lnTo>
                  <a:pt x="0" y="27172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250" b="-30584"/>
            </a:stretch>
          </a:blipFill>
        </p:spPr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60913371-0A53-4062-90D1-D83D2DBFA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1"/>
    </mc:Choice>
    <mc:Fallback xmlns="">
      <p:transition spd="slow" advTm="4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805001" y="3191717"/>
            <a:ext cx="16659946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161568" y="9011467"/>
            <a:ext cx="493666" cy="4936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86800" y="1028700"/>
            <a:ext cx="493666" cy="4936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28646" y="781867"/>
            <a:ext cx="493666" cy="493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1867" y="5576567"/>
            <a:ext cx="493666" cy="4936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223463" y="6486427"/>
            <a:ext cx="411295" cy="41129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680928" y="3709144"/>
            <a:ext cx="411295" cy="4112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1672556">
            <a:off x="897878" y="3548754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-2430051">
            <a:off x="-30483" y="69320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3004146">
            <a:off x="17567405" y="3548754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3004146">
            <a:off x="1505510" y="13470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2186946">
            <a:off x="12086698" y="-1595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639537">
            <a:off x="16704562" y="89838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27" name="Table 27"/>
          <p:cNvGraphicFramePr>
            <a:graphicFrameLocks noGrp="1"/>
          </p:cNvGraphicFramePr>
          <p:nvPr/>
        </p:nvGraphicFramePr>
        <p:xfrm>
          <a:off x="3331842" y="5669653"/>
          <a:ext cx="11949359" cy="4343367"/>
        </p:xfrm>
        <a:graphic>
          <a:graphicData uri="http://schemas.openxmlformats.org/drawingml/2006/table">
            <a:tbl>
              <a:tblPr/>
              <a:tblGrid>
                <a:gridCol w="231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5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93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4746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Monday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C0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Tuesday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C0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Wednesday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C0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Thursday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C0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Friday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C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780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Medical Language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A&amp;P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MAA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810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Medical Abbreviations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CMA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PHARM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TextBox 28"/>
          <p:cNvSpPr txBox="1"/>
          <p:nvPr/>
        </p:nvSpPr>
        <p:spPr>
          <a:xfrm>
            <a:off x="647008" y="1649122"/>
            <a:ext cx="17184087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DAY IN THE LIFE OF AN MA STUDENT!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98865" y="3584865"/>
            <a:ext cx="11615313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Two Instructors- Day is split between the two instructors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Drivers are here from 8-2:35 every day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Extra study/skill practice from 8-9 and 1:30-2:30 until all busses have arrived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Tests are taken at 9am every morning before splitting up into separate groups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76831" y="7622896"/>
            <a:ext cx="83269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Ms. 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98473" y="9039860"/>
            <a:ext cx="959941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Mrs. W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F214BBC-1CC9-4F6B-B2CC-946E72782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88"/>
    </mc:Choice>
    <mc:Fallback xmlns="">
      <p:transition spd="slow" advTm="5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83841" y="2035511"/>
            <a:ext cx="12327604" cy="197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QUESTIONS?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52099" y="4057987"/>
            <a:ext cx="7539871" cy="664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u="sng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Holly Maisano:</a:t>
            </a:r>
          </a:p>
          <a:p>
            <a:pPr algn="l">
              <a:lnSpc>
                <a:spcPts val="4620"/>
              </a:lnSpc>
            </a:pPr>
            <a:endParaRPr lang="en-US" sz="3300" u="sng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Email:hmaisano@lancasterctc.edu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Phone: 717-464-7050 Ext. 7094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l">
              <a:lnSpc>
                <a:spcPts val="4620"/>
              </a:lnSpc>
            </a:pPr>
            <a:r>
              <a:rPr lang="en-US" sz="3300" u="sng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Jess Weinoldt:</a:t>
            </a:r>
          </a:p>
          <a:p>
            <a:pPr algn="l">
              <a:lnSpc>
                <a:spcPts val="4620"/>
              </a:lnSpc>
            </a:pPr>
            <a:endParaRPr lang="en-US" sz="3300" u="sng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Email: jweinoldt@lancasterctc.edu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Phone: 717-464-7050 Ext. 7087</a:t>
            </a:r>
          </a:p>
          <a:p>
            <a:pPr algn="l">
              <a:lnSpc>
                <a:spcPts val="5739"/>
              </a:lnSpc>
            </a:pPr>
            <a:endParaRPr lang="en-US" sz="3300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l">
              <a:lnSpc>
                <a:spcPts val="5739"/>
              </a:lnSpc>
            </a:pPr>
            <a:endParaRPr lang="en-US" sz="3300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4" name="Freeform 4"/>
          <p:cNvSpPr/>
          <p:nvPr/>
        </p:nvSpPr>
        <p:spPr>
          <a:xfrm rot="611243">
            <a:off x="14799225" y="2528062"/>
            <a:ext cx="5081872" cy="10063113"/>
          </a:xfrm>
          <a:custGeom>
            <a:avLst/>
            <a:gdLst/>
            <a:ahLst/>
            <a:cxnLst/>
            <a:rect l="l" t="t" r="r" b="b"/>
            <a:pathLst>
              <a:path w="5081872" h="10063113">
                <a:moveTo>
                  <a:pt x="0" y="0"/>
                </a:moveTo>
                <a:lnTo>
                  <a:pt x="5081872" y="0"/>
                </a:lnTo>
                <a:lnTo>
                  <a:pt x="5081872" y="10063113"/>
                </a:lnTo>
                <a:lnTo>
                  <a:pt x="0" y="100631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1359" flipH="1">
            <a:off x="-1471917" y="6004371"/>
            <a:ext cx="5675610" cy="5257034"/>
          </a:xfrm>
          <a:custGeom>
            <a:avLst/>
            <a:gdLst/>
            <a:ahLst/>
            <a:cxnLst/>
            <a:rect l="l" t="t" r="r" b="b"/>
            <a:pathLst>
              <a:path w="5675610" h="5257034">
                <a:moveTo>
                  <a:pt x="5675610" y="0"/>
                </a:moveTo>
                <a:lnTo>
                  <a:pt x="0" y="0"/>
                </a:lnTo>
                <a:lnTo>
                  <a:pt x="0" y="5257034"/>
                </a:lnTo>
                <a:lnTo>
                  <a:pt x="5675610" y="5257034"/>
                </a:lnTo>
                <a:lnTo>
                  <a:pt x="56756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73336" flipH="1">
            <a:off x="-844617" y="597482"/>
            <a:ext cx="1689234" cy="3120987"/>
          </a:xfrm>
          <a:custGeom>
            <a:avLst/>
            <a:gdLst/>
            <a:ahLst/>
            <a:cxnLst/>
            <a:rect l="l" t="t" r="r" b="b"/>
            <a:pathLst>
              <a:path w="1689234" h="3120987">
                <a:moveTo>
                  <a:pt x="1689234" y="0"/>
                </a:moveTo>
                <a:lnTo>
                  <a:pt x="0" y="0"/>
                </a:lnTo>
                <a:lnTo>
                  <a:pt x="0" y="3120988"/>
                </a:lnTo>
                <a:lnTo>
                  <a:pt x="1689234" y="3120988"/>
                </a:lnTo>
                <a:lnTo>
                  <a:pt x="16892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3251" flipH="1">
            <a:off x="16474745" y="260643"/>
            <a:ext cx="1730834" cy="1536115"/>
          </a:xfrm>
          <a:custGeom>
            <a:avLst/>
            <a:gdLst/>
            <a:ahLst/>
            <a:cxnLst/>
            <a:rect l="l" t="t" r="r" b="b"/>
            <a:pathLst>
              <a:path w="1730834" h="1536115">
                <a:moveTo>
                  <a:pt x="1730833" y="0"/>
                </a:moveTo>
                <a:lnTo>
                  <a:pt x="0" y="0"/>
                </a:lnTo>
                <a:lnTo>
                  <a:pt x="0" y="1536114"/>
                </a:lnTo>
                <a:lnTo>
                  <a:pt x="1730833" y="1536114"/>
                </a:lnTo>
                <a:lnTo>
                  <a:pt x="173083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520741" y="755878"/>
            <a:ext cx="704559" cy="7045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6295" y="4010362"/>
            <a:ext cx="704559" cy="7045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296778" y="1394257"/>
            <a:ext cx="704559" cy="70455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9153532" flipH="1">
            <a:off x="8756610" y="-621843"/>
            <a:ext cx="1725885" cy="2524146"/>
          </a:xfrm>
          <a:custGeom>
            <a:avLst/>
            <a:gdLst/>
            <a:ahLst/>
            <a:cxnLst/>
            <a:rect l="l" t="t" r="r" b="b"/>
            <a:pathLst>
              <a:path w="1725885" h="2524146">
                <a:moveTo>
                  <a:pt x="1725885" y="0"/>
                </a:moveTo>
                <a:lnTo>
                  <a:pt x="0" y="0"/>
                </a:lnTo>
                <a:lnTo>
                  <a:pt x="0" y="2524146"/>
                </a:lnTo>
                <a:lnTo>
                  <a:pt x="1725885" y="2524146"/>
                </a:lnTo>
                <a:lnTo>
                  <a:pt x="172588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B7E5B28-828A-49B5-B297-F2BC6B2D1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0"/>
    </mc:Choice>
    <mc:Fallback xmlns="">
      <p:transition spd="slow" advTm="1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638620" y="2343466"/>
            <a:ext cx="11048861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9144000" y="2766060"/>
            <a:ext cx="0" cy="6492240"/>
          </a:xfrm>
          <a:prstGeom prst="line">
            <a:avLst/>
          </a:prstGeom>
          <a:ln w="38100" cap="flat">
            <a:solidFill>
              <a:srgbClr val="0CC0D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3309273" y="2813545"/>
            <a:ext cx="5242471" cy="1779042"/>
            <a:chOff x="0" y="0"/>
            <a:chExt cx="1380733" cy="4685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733" cy="468554"/>
            </a:xfrm>
            <a:custGeom>
              <a:avLst/>
              <a:gdLst/>
              <a:ahLst/>
              <a:cxnLst/>
              <a:rect l="l" t="t" r="r" b="b"/>
              <a:pathLst>
                <a:path w="1380733" h="468554">
                  <a:moveTo>
                    <a:pt x="85653" y="0"/>
                  </a:moveTo>
                  <a:lnTo>
                    <a:pt x="1295081" y="0"/>
                  </a:lnTo>
                  <a:cubicBezTo>
                    <a:pt x="1317797" y="0"/>
                    <a:pt x="1339583" y="9024"/>
                    <a:pt x="1355646" y="25087"/>
                  </a:cubicBezTo>
                  <a:cubicBezTo>
                    <a:pt x="1371709" y="41150"/>
                    <a:pt x="1380733" y="62936"/>
                    <a:pt x="1380733" y="85653"/>
                  </a:cubicBezTo>
                  <a:lnTo>
                    <a:pt x="1380733" y="382902"/>
                  </a:lnTo>
                  <a:cubicBezTo>
                    <a:pt x="1380733" y="430206"/>
                    <a:pt x="1342385" y="468554"/>
                    <a:pt x="1295081" y="468554"/>
                  </a:cubicBezTo>
                  <a:lnTo>
                    <a:pt x="85653" y="468554"/>
                  </a:lnTo>
                  <a:cubicBezTo>
                    <a:pt x="38348" y="468554"/>
                    <a:pt x="0" y="430206"/>
                    <a:pt x="0" y="382902"/>
                  </a:cubicBezTo>
                  <a:lnTo>
                    <a:pt x="0" y="85653"/>
                  </a:lnTo>
                  <a:cubicBezTo>
                    <a:pt x="0" y="38348"/>
                    <a:pt x="38348" y="0"/>
                    <a:pt x="85653" y="0"/>
                  </a:cubicBezTo>
                  <a:close/>
                </a:path>
              </a:pathLst>
            </a:custGeom>
            <a:solidFill>
              <a:srgbClr val="5A73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80733" cy="506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86950" y="2766060"/>
            <a:ext cx="5242471" cy="1779042"/>
            <a:chOff x="0" y="0"/>
            <a:chExt cx="1380733" cy="468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0733" cy="468554"/>
            </a:xfrm>
            <a:custGeom>
              <a:avLst/>
              <a:gdLst/>
              <a:ahLst/>
              <a:cxnLst/>
              <a:rect l="l" t="t" r="r" b="b"/>
              <a:pathLst>
                <a:path w="1380733" h="468554">
                  <a:moveTo>
                    <a:pt x="85653" y="0"/>
                  </a:moveTo>
                  <a:lnTo>
                    <a:pt x="1295081" y="0"/>
                  </a:lnTo>
                  <a:cubicBezTo>
                    <a:pt x="1317797" y="0"/>
                    <a:pt x="1339583" y="9024"/>
                    <a:pt x="1355646" y="25087"/>
                  </a:cubicBezTo>
                  <a:cubicBezTo>
                    <a:pt x="1371709" y="41150"/>
                    <a:pt x="1380733" y="62936"/>
                    <a:pt x="1380733" y="85653"/>
                  </a:cubicBezTo>
                  <a:lnTo>
                    <a:pt x="1380733" y="382902"/>
                  </a:lnTo>
                  <a:cubicBezTo>
                    <a:pt x="1380733" y="430206"/>
                    <a:pt x="1342385" y="468554"/>
                    <a:pt x="1295081" y="468554"/>
                  </a:cubicBezTo>
                  <a:lnTo>
                    <a:pt x="85653" y="468554"/>
                  </a:lnTo>
                  <a:cubicBezTo>
                    <a:pt x="38348" y="468554"/>
                    <a:pt x="0" y="430206"/>
                    <a:pt x="0" y="382902"/>
                  </a:cubicBezTo>
                  <a:lnTo>
                    <a:pt x="0" y="85653"/>
                  </a:lnTo>
                  <a:cubicBezTo>
                    <a:pt x="0" y="38348"/>
                    <a:pt x="38348" y="0"/>
                    <a:pt x="85653" y="0"/>
                  </a:cubicBezTo>
                  <a:close/>
                </a:path>
              </a:pathLst>
            </a:custGeom>
            <a:solidFill>
              <a:srgbClr val="5A739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80733" cy="506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871121">
            <a:off x="-148297" y="453447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0" y="0"/>
                </a:moveTo>
                <a:lnTo>
                  <a:pt x="1424375" y="0"/>
                </a:lnTo>
                <a:lnTo>
                  <a:pt x="1424375" y="925844"/>
                </a:lnTo>
                <a:lnTo>
                  <a:pt x="0" y="92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42376">
            <a:off x="17259300" y="1235706"/>
            <a:ext cx="1424375" cy="925844"/>
          </a:xfrm>
          <a:custGeom>
            <a:avLst/>
            <a:gdLst/>
            <a:ahLst/>
            <a:cxnLst/>
            <a:rect l="l" t="t" r="r" b="b"/>
            <a:pathLst>
              <a:path w="1424375" h="925844">
                <a:moveTo>
                  <a:pt x="0" y="0"/>
                </a:moveTo>
                <a:lnTo>
                  <a:pt x="1424375" y="0"/>
                </a:lnTo>
                <a:lnTo>
                  <a:pt x="1424375" y="925844"/>
                </a:lnTo>
                <a:lnTo>
                  <a:pt x="0" y="92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02918">
            <a:off x="16630510" y="5315257"/>
            <a:ext cx="2190180" cy="5961301"/>
          </a:xfrm>
          <a:custGeom>
            <a:avLst/>
            <a:gdLst/>
            <a:ahLst/>
            <a:cxnLst/>
            <a:rect l="l" t="t" r="r" b="b"/>
            <a:pathLst>
              <a:path w="2190180" h="5961301">
                <a:moveTo>
                  <a:pt x="0" y="0"/>
                </a:moveTo>
                <a:lnTo>
                  <a:pt x="2190180" y="0"/>
                </a:lnTo>
                <a:lnTo>
                  <a:pt x="2190180" y="5961301"/>
                </a:lnTo>
                <a:lnTo>
                  <a:pt x="0" y="59613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08082">
            <a:off x="-441196" y="5366783"/>
            <a:ext cx="1274017" cy="5960316"/>
          </a:xfrm>
          <a:custGeom>
            <a:avLst/>
            <a:gdLst/>
            <a:ahLst/>
            <a:cxnLst/>
            <a:rect l="l" t="t" r="r" b="b"/>
            <a:pathLst>
              <a:path w="1274017" h="5960316">
                <a:moveTo>
                  <a:pt x="0" y="0"/>
                </a:moveTo>
                <a:lnTo>
                  <a:pt x="1274018" y="0"/>
                </a:lnTo>
                <a:lnTo>
                  <a:pt x="1274018" y="5960315"/>
                </a:lnTo>
                <a:lnTo>
                  <a:pt x="0" y="5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2776925" y="876300"/>
            <a:ext cx="12734149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INDUSTRY DESCRIPTION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56989" y="3276793"/>
            <a:ext cx="8115300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AFCFF"/>
                </a:solidFill>
                <a:latin typeface="Alata"/>
                <a:ea typeface="Alata"/>
                <a:cs typeface="Alata"/>
                <a:sym typeface="Alata"/>
              </a:rPr>
              <a:t>ADMINISTRATIVE MEDICAL ASSISTANT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99689" y="3279798"/>
            <a:ext cx="6157300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FAFCFF"/>
                </a:solidFill>
                <a:latin typeface="Alata"/>
                <a:ea typeface="Alata"/>
                <a:cs typeface="Alata"/>
                <a:sym typeface="Alata"/>
              </a:rPr>
              <a:t>CLINICAL MEDICAL ASSISTANT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9273" y="4439081"/>
            <a:ext cx="49421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RECORDING VITAL SIGNS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51691" y="4516527"/>
            <a:ext cx="5838135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CHECKING PATIENTS IN AND OUT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51691" y="4947603"/>
            <a:ext cx="5548833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SCHEDULING APPOINTMENTS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38280" y="4897016"/>
            <a:ext cx="494213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OBTAINING MEDICAL HISTORIES</a:t>
            </a:r>
          </a:p>
          <a:p>
            <a:pPr algn="l">
              <a:lnSpc>
                <a:spcPts val="3639"/>
              </a:lnSpc>
            </a:pPr>
            <a:endParaRPr lang="en-US" sz="2200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51691" y="5377497"/>
            <a:ext cx="5548833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INSURANCE VERIFICATIONS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38280" y="5290399"/>
            <a:ext cx="4942131" cy="231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PREPARING PATIENTS FOR EXAMINATIONS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PHLEBOTOMY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EKGS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ADMINISTERING MEDICATIONS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INJECTIONS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51691" y="5807392"/>
            <a:ext cx="5548833" cy="75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BILLING AND CODING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TELEPHONE CALLS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69387" y="8771121"/>
            <a:ext cx="1028700" cy="10287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511075" y="-112331"/>
            <a:ext cx="1028700" cy="10287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88013" y="2920686"/>
            <a:ext cx="681375" cy="68137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290112" y="3774634"/>
            <a:ext cx="681375" cy="68137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FC5E29A-2CFD-43D7-BD21-CFC0FE727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34"/>
    </mc:Choice>
    <mc:Fallback xmlns="">
      <p:transition spd="slow" advTm="4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7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21055" y="2757836"/>
            <a:ext cx="13845890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16629" y="3955159"/>
            <a:ext cx="3236783" cy="3161865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46817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05524" y="4022694"/>
            <a:ext cx="3132541" cy="3060036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5596" r="-2458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185638" y="3887623"/>
            <a:ext cx="3270812" cy="319510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133" r="-2313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008954">
            <a:off x="-775545" y="654056"/>
            <a:ext cx="2433823" cy="4819451"/>
          </a:xfrm>
          <a:custGeom>
            <a:avLst/>
            <a:gdLst/>
            <a:ahLst/>
            <a:cxnLst/>
            <a:rect l="l" t="t" r="r" b="b"/>
            <a:pathLst>
              <a:path w="2433823" h="4819451">
                <a:moveTo>
                  <a:pt x="0" y="0"/>
                </a:moveTo>
                <a:lnTo>
                  <a:pt x="2433822" y="0"/>
                </a:lnTo>
                <a:lnTo>
                  <a:pt x="2433822" y="4819451"/>
                </a:lnTo>
                <a:lnTo>
                  <a:pt x="0" y="4819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10630">
            <a:off x="16944828" y="6426208"/>
            <a:ext cx="1738503" cy="4114800"/>
          </a:xfrm>
          <a:custGeom>
            <a:avLst/>
            <a:gdLst/>
            <a:ahLst/>
            <a:cxnLst/>
            <a:rect l="l" t="t" r="r" b="b"/>
            <a:pathLst>
              <a:path w="1738503" h="4114800">
                <a:moveTo>
                  <a:pt x="0" y="0"/>
                </a:moveTo>
                <a:lnTo>
                  <a:pt x="1738503" y="0"/>
                </a:lnTo>
                <a:lnTo>
                  <a:pt x="17385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7259300" y="2578143"/>
            <a:ext cx="681375" cy="6813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6964" y="8917613"/>
            <a:ext cx="681375" cy="6813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773540" y="688013"/>
            <a:ext cx="681375" cy="6813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47325" y="7509487"/>
            <a:ext cx="681375" cy="6813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885766" y="3955159"/>
            <a:ext cx="3270812" cy="3195107"/>
            <a:chOff x="0" y="0"/>
            <a:chExt cx="4828540" cy="4716780"/>
          </a:xfrm>
        </p:grpSpPr>
        <p:sp>
          <p:nvSpPr>
            <p:cNvPr id="24" name="Freeform 2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3271" r="-23271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831549" y="1158959"/>
            <a:ext cx="14624902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WHERE DO MA’S WORK?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8013" y="7431349"/>
            <a:ext cx="452783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DOCTOR’S OFFICES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24808" y="7452337"/>
            <a:ext cx="445454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URGENT CARES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59679" y="7464592"/>
            <a:ext cx="445454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SPECIALTY OFFICES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65558" y="7464591"/>
            <a:ext cx="4111228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LABORATORY SETTINGS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11D3EF54-0094-40AC-91BC-CF9B1D62D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7"/>
    </mc:Choice>
    <mc:Fallback xmlns="">
      <p:transition spd="slow" advTm="3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74061" y="743838"/>
            <a:ext cx="12139878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MA ACADEMIC SUBJECTS</a:t>
            </a:r>
          </a:p>
        </p:txBody>
      </p:sp>
      <p:sp>
        <p:nvSpPr>
          <p:cNvPr id="3" name="AutoShape 3"/>
          <p:cNvSpPr/>
          <p:nvPr/>
        </p:nvSpPr>
        <p:spPr>
          <a:xfrm>
            <a:off x="3950094" y="2356738"/>
            <a:ext cx="10399669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26249" y="9621505"/>
            <a:ext cx="493666" cy="49366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390313" y="3910889"/>
            <a:ext cx="493666" cy="4936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6147" y="3298441"/>
            <a:ext cx="493666" cy="4936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14372" y="9793334"/>
            <a:ext cx="493666" cy="49366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2467" y="7456342"/>
            <a:ext cx="493666" cy="49366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01448" y="2890138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6"/>
                </a:lnTo>
                <a:lnTo>
                  <a:pt x="0" y="284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430051">
            <a:off x="17178275" y="8727236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-4384760">
            <a:off x="11277743" y="946848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4626862">
            <a:off x="97845" y="5608728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-6812936">
            <a:off x="17373456" y="5041951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-8373435">
            <a:off x="16940633" y="-18966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1814381">
            <a:off x="765010" y="924700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131811">
            <a:off x="-83887" y="-33561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2120347" y="3179005"/>
            <a:ext cx="445454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5A739E"/>
                </a:solidFill>
                <a:latin typeface="Bernoru"/>
                <a:ea typeface="Bernoru"/>
                <a:cs typeface="Bernoru"/>
                <a:sym typeface="Bernoru"/>
              </a:rPr>
              <a:t>HEALTHCARE BASICS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73915" y="6724458"/>
            <a:ext cx="445454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5A739E"/>
                </a:solidFill>
                <a:latin typeface="Bernoru"/>
                <a:ea typeface="Bernoru"/>
                <a:cs typeface="Bernoru"/>
                <a:sym typeface="Bernoru"/>
              </a:rPr>
              <a:t>THE IMPORTANCE OF CARE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20347" y="6724458"/>
            <a:ext cx="445454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5A739E"/>
                </a:solidFill>
                <a:latin typeface="Bernoru"/>
                <a:ea typeface="Bernoru"/>
                <a:cs typeface="Bernoru"/>
                <a:sym typeface="Bernoru"/>
              </a:rPr>
              <a:t>COMMON HEALTHCARE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14165" y="3743203"/>
            <a:ext cx="3746537" cy="127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Medical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Terminology</a:t>
            </a:r>
          </a:p>
          <a:p>
            <a:pPr algn="ctr">
              <a:lnSpc>
                <a:spcPts val="2660"/>
              </a:lnSpc>
            </a:pPr>
            <a:endParaRPr lang="en-US" sz="2700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2993580" y="6386783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6"/>
                </a:lnTo>
                <a:lnTo>
                  <a:pt x="0" y="284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391878" y="2980232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6"/>
                </a:lnTo>
                <a:lnTo>
                  <a:pt x="0" y="284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499576" y="6343348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6"/>
                </a:lnTo>
                <a:lnTo>
                  <a:pt x="0" y="284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571776" y="2980232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6"/>
                </a:lnTo>
                <a:lnTo>
                  <a:pt x="0" y="284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808178" y="2916336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5"/>
                </a:lnTo>
                <a:lnTo>
                  <a:pt x="0" y="28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001777" y="6307906"/>
            <a:ext cx="2848646" cy="2848646"/>
          </a:xfrm>
          <a:custGeom>
            <a:avLst/>
            <a:gdLst/>
            <a:ahLst/>
            <a:cxnLst/>
            <a:rect l="l" t="t" r="r" b="b"/>
            <a:pathLst>
              <a:path w="2848646" h="2848646">
                <a:moveTo>
                  <a:pt x="0" y="0"/>
                </a:moveTo>
                <a:lnTo>
                  <a:pt x="2848646" y="0"/>
                </a:lnTo>
                <a:lnTo>
                  <a:pt x="2848646" y="2848646"/>
                </a:lnTo>
                <a:lnTo>
                  <a:pt x="0" y="284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5842226" y="3871972"/>
            <a:ext cx="2848646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Anatomy &amp;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Physiology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829800" y="4110097"/>
            <a:ext cx="2335315" cy="455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Pharmacology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60310" y="7243936"/>
            <a:ext cx="2315185" cy="931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Medical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Abbreviations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62501" y="3658677"/>
            <a:ext cx="2342850" cy="12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414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Clinical </a:t>
            </a:r>
          </a:p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414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Medical Assistant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31478" y="7086434"/>
            <a:ext cx="238924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Administrative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Medical Assistant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077201" y="7039961"/>
            <a:ext cx="1586300" cy="1424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Electronic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Medical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Records</a:t>
            </a: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284115A6-9102-4B18-A7A1-BD18C117B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00"/>
    </mc:Choice>
    <mc:Fallback xmlns="">
      <p:transition spd="slow" advTm="8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602" y="1354655"/>
            <a:ext cx="8898905" cy="71867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98275" y="737643"/>
            <a:ext cx="582115" cy="5821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0483" y="446585"/>
            <a:ext cx="582115" cy="5821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45219" y="9168802"/>
            <a:ext cx="582115" cy="5821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8275" y="9168802"/>
            <a:ext cx="582115" cy="58211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142376">
            <a:off x="17092568" y="224026"/>
            <a:ext cx="1580360" cy="1027234"/>
          </a:xfrm>
          <a:custGeom>
            <a:avLst/>
            <a:gdLst/>
            <a:ahLst/>
            <a:cxnLst/>
            <a:rect l="l" t="t" r="r" b="b"/>
            <a:pathLst>
              <a:path w="1580360" h="1027234">
                <a:moveTo>
                  <a:pt x="0" y="0"/>
                </a:moveTo>
                <a:lnTo>
                  <a:pt x="1580359" y="0"/>
                </a:lnTo>
                <a:lnTo>
                  <a:pt x="1580359" y="1027234"/>
                </a:lnTo>
                <a:lnTo>
                  <a:pt x="0" y="1027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775641">
            <a:off x="4510853" y="9209912"/>
            <a:ext cx="1608721" cy="1045668"/>
          </a:xfrm>
          <a:custGeom>
            <a:avLst/>
            <a:gdLst/>
            <a:ahLst/>
            <a:cxnLst/>
            <a:rect l="l" t="t" r="r" b="b"/>
            <a:pathLst>
              <a:path w="1608721" h="1045668">
                <a:moveTo>
                  <a:pt x="0" y="0"/>
                </a:moveTo>
                <a:lnTo>
                  <a:pt x="1608721" y="0"/>
                </a:lnTo>
                <a:lnTo>
                  <a:pt x="1608721" y="1045668"/>
                </a:lnTo>
                <a:lnTo>
                  <a:pt x="0" y="104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543226" y="7221400"/>
            <a:ext cx="1827281" cy="3071061"/>
          </a:xfrm>
          <a:custGeom>
            <a:avLst/>
            <a:gdLst/>
            <a:ahLst/>
            <a:cxnLst/>
            <a:rect l="l" t="t" r="r" b="b"/>
            <a:pathLst>
              <a:path w="1827281" h="3071061">
                <a:moveTo>
                  <a:pt x="1827281" y="0"/>
                </a:moveTo>
                <a:lnTo>
                  <a:pt x="0" y="0"/>
                </a:lnTo>
                <a:lnTo>
                  <a:pt x="0" y="3071061"/>
                </a:lnTo>
                <a:lnTo>
                  <a:pt x="1827281" y="3071061"/>
                </a:lnTo>
                <a:lnTo>
                  <a:pt x="182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89332" y="2305729"/>
            <a:ext cx="9447788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MA GRADING POLICY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4740" y="4881334"/>
            <a:ext cx="8154668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Students/Parents or Guardians will have access to CTC’s grading portal once the school year begins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Grades are updated on a weekly basis 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1216945" y="3833662"/>
            <a:ext cx="8828273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8D1D69C-F91A-4C96-A22E-82D5CBC98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3"/>
    </mc:Choice>
    <mc:Fallback xmlns="">
      <p:transition spd="slow" advTm="4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788403" y="3081864"/>
            <a:ext cx="11048861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69199" y="8903869"/>
            <a:ext cx="493666" cy="4936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86800" y="1028700"/>
            <a:ext cx="493666" cy="4936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28646" y="781867"/>
            <a:ext cx="493666" cy="493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5533" y="2963934"/>
            <a:ext cx="493666" cy="4936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053652" y="6761477"/>
            <a:ext cx="411295" cy="41129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39093" y="9258300"/>
            <a:ext cx="411295" cy="4112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1672556">
            <a:off x="6758622" y="941603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-2430051">
            <a:off x="-30483" y="612039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3004146">
            <a:off x="17567405" y="3548754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3004146">
            <a:off x="1505510" y="13470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2186946">
            <a:off x="12086698" y="-1595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639537">
            <a:off x="16169943" y="9315553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3847140" y="3991097"/>
            <a:ext cx="1980247" cy="4114800"/>
          </a:xfrm>
          <a:custGeom>
            <a:avLst/>
            <a:gdLst/>
            <a:ahLst/>
            <a:cxnLst/>
            <a:rect l="l" t="t" r="r" b="b"/>
            <a:pathLst>
              <a:path w="1980247" h="4114800">
                <a:moveTo>
                  <a:pt x="0" y="0"/>
                </a:moveTo>
                <a:lnTo>
                  <a:pt x="1980247" y="0"/>
                </a:lnTo>
                <a:lnTo>
                  <a:pt x="1980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05001" y="4151052"/>
            <a:ext cx="4308000" cy="3500250"/>
          </a:xfrm>
          <a:custGeom>
            <a:avLst/>
            <a:gdLst/>
            <a:ahLst/>
            <a:cxnLst/>
            <a:rect l="l" t="t" r="r" b="b"/>
            <a:pathLst>
              <a:path w="4308000" h="3500250">
                <a:moveTo>
                  <a:pt x="0" y="0"/>
                </a:moveTo>
                <a:lnTo>
                  <a:pt x="4308001" y="0"/>
                </a:lnTo>
                <a:lnTo>
                  <a:pt x="4308001" y="3500250"/>
                </a:lnTo>
                <a:lnTo>
                  <a:pt x="0" y="3500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688729" y="1649122"/>
            <a:ext cx="13248209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KNOWLEDGE: 50% OF GRADE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856331" y="3924422"/>
            <a:ext cx="8369981" cy="183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Tests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Homework assignments </a:t>
            </a: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Projects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27843" y="6900449"/>
            <a:ext cx="8369981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What to expect: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Homework/Study Time: 1-3 hours every night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Tests: Daily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F19BFD5F-6E4E-4505-A564-A89FDE337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6"/>
    </mc:Choice>
    <mc:Fallback xmlns="">
      <p:transition spd="slow" advTm="38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788403" y="3081864"/>
            <a:ext cx="11048861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69199" y="8903869"/>
            <a:ext cx="493666" cy="4936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86800" y="1028700"/>
            <a:ext cx="493666" cy="4936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28646" y="781867"/>
            <a:ext cx="493666" cy="493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5533" y="2963934"/>
            <a:ext cx="493666" cy="4936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053652" y="6761477"/>
            <a:ext cx="411295" cy="41129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39093" y="9258300"/>
            <a:ext cx="411295" cy="4112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1672556">
            <a:off x="6758622" y="941603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-2430051">
            <a:off x="-30483" y="612039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3004146">
            <a:off x="17567405" y="3548754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3004146">
            <a:off x="1505510" y="13470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2186946">
            <a:off x="12086698" y="-1595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639537">
            <a:off x="16169943" y="9315553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805001" y="4250257"/>
            <a:ext cx="3685665" cy="3839235"/>
          </a:xfrm>
          <a:custGeom>
            <a:avLst/>
            <a:gdLst/>
            <a:ahLst/>
            <a:cxnLst/>
            <a:rect l="l" t="t" r="r" b="b"/>
            <a:pathLst>
              <a:path w="3685665" h="3839235">
                <a:moveTo>
                  <a:pt x="0" y="0"/>
                </a:moveTo>
                <a:lnTo>
                  <a:pt x="3685666" y="0"/>
                </a:lnTo>
                <a:lnTo>
                  <a:pt x="3685666" y="3839235"/>
                </a:lnTo>
                <a:lnTo>
                  <a:pt x="0" y="3839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986865" y="3884509"/>
            <a:ext cx="2943464" cy="4590197"/>
          </a:xfrm>
          <a:custGeom>
            <a:avLst/>
            <a:gdLst/>
            <a:ahLst/>
            <a:cxnLst/>
            <a:rect l="l" t="t" r="r" b="b"/>
            <a:pathLst>
              <a:path w="2943464" h="4590197">
                <a:moveTo>
                  <a:pt x="0" y="0"/>
                </a:moveTo>
                <a:lnTo>
                  <a:pt x="2943464" y="0"/>
                </a:lnTo>
                <a:lnTo>
                  <a:pt x="2943464" y="4590196"/>
                </a:lnTo>
                <a:lnTo>
                  <a:pt x="0" y="4590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688729" y="1649122"/>
            <a:ext cx="13248209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SKILLS: 25% OF GRADE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806371" y="4053764"/>
            <a:ext cx="9423196" cy="388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586" lvl="1" indent="-340293" algn="l">
              <a:lnSpc>
                <a:spcPts val="4413"/>
              </a:lnSpc>
              <a:buFont typeface="Arial"/>
              <a:buChar char="•"/>
            </a:pPr>
            <a:r>
              <a:rPr lang="en-US" sz="3152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Skills are graded on a scale of “0-10”</a:t>
            </a:r>
          </a:p>
          <a:p>
            <a:pPr algn="l">
              <a:lnSpc>
                <a:spcPts val="4413"/>
              </a:lnSpc>
            </a:pPr>
            <a:r>
              <a:rPr lang="en-US" sz="3152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Example score:  10-perfect performance</a:t>
            </a:r>
          </a:p>
          <a:p>
            <a:pPr algn="l">
              <a:lnSpc>
                <a:spcPts val="4413"/>
              </a:lnSpc>
            </a:pPr>
            <a:r>
              <a:rPr lang="en-US" sz="3152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                              0-skill not completed</a:t>
            </a:r>
          </a:p>
          <a:p>
            <a:pPr marL="680586" lvl="1" indent="-340293" algn="l">
              <a:lnSpc>
                <a:spcPts val="4413"/>
              </a:lnSpc>
              <a:buFont typeface="Arial"/>
              <a:buChar char="•"/>
            </a:pPr>
            <a:r>
              <a:rPr lang="en-US" sz="3152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A rubric for each skill will be given so students are aware of what will be tested on </a:t>
            </a:r>
          </a:p>
          <a:p>
            <a:pPr marL="680586" lvl="1" indent="-340293" algn="l">
              <a:lnSpc>
                <a:spcPts val="4413"/>
              </a:lnSpc>
              <a:buFont typeface="Arial"/>
              <a:buChar char="•"/>
            </a:pPr>
            <a:r>
              <a:rPr lang="en-US" sz="3152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We will have about </a:t>
            </a:r>
            <a:r>
              <a:rPr lang="en-US" sz="3152" u="sng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180</a:t>
            </a:r>
            <a:r>
              <a:rPr lang="en-US" sz="3152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 skills to complete this school year! 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4CE6BAAF-08D8-415A-BF40-B1B52C6BB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9"/>
    </mc:Choice>
    <mc:Fallback xmlns="">
      <p:transition spd="slow" advTm="7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192718" y="3191717"/>
            <a:ext cx="11048861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769199" y="8903869"/>
            <a:ext cx="493666" cy="4936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86800" y="1028700"/>
            <a:ext cx="493666" cy="4936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28646" y="781867"/>
            <a:ext cx="493666" cy="493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5533" y="2963934"/>
            <a:ext cx="493666" cy="4936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053652" y="6761477"/>
            <a:ext cx="411295" cy="41129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39093" y="9258300"/>
            <a:ext cx="411295" cy="41129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1672556">
            <a:off x="6758622" y="941603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-2430051">
            <a:off x="-30483" y="612039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3004146">
            <a:off x="17567405" y="3548754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3004146">
            <a:off x="1505510" y="134702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79" y="0"/>
                </a:lnTo>
                <a:lnTo>
                  <a:pt x="527379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2186946">
            <a:off x="12086698" y="-159500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1639537">
            <a:off x="16169943" y="9315553"/>
            <a:ext cx="527379" cy="1143370"/>
          </a:xfrm>
          <a:custGeom>
            <a:avLst/>
            <a:gdLst/>
            <a:ahLst/>
            <a:cxnLst/>
            <a:rect l="l" t="t" r="r" b="b"/>
            <a:pathLst>
              <a:path w="527379" h="1143370">
                <a:moveTo>
                  <a:pt x="0" y="0"/>
                </a:moveTo>
                <a:lnTo>
                  <a:pt x="527380" y="0"/>
                </a:lnTo>
                <a:lnTo>
                  <a:pt x="527380" y="1143370"/>
                </a:lnTo>
                <a:lnTo>
                  <a:pt x="0" y="11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827341">
            <a:off x="11846435" y="5006688"/>
            <a:ext cx="2767203" cy="4114800"/>
          </a:xfrm>
          <a:custGeom>
            <a:avLst/>
            <a:gdLst/>
            <a:ahLst/>
            <a:cxnLst/>
            <a:rect l="l" t="t" r="r" b="b"/>
            <a:pathLst>
              <a:path w="2767203" h="4114800">
                <a:moveTo>
                  <a:pt x="0" y="0"/>
                </a:moveTo>
                <a:lnTo>
                  <a:pt x="2767203" y="0"/>
                </a:lnTo>
                <a:lnTo>
                  <a:pt x="27672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376831" y="1649122"/>
            <a:ext cx="13560107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DAILY SCORE: 25% OF GRADE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5887" y="3484618"/>
            <a:ext cx="11615313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Work ethic is evaluated to encourage behavior that would help students obtain and keep employment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45741" y="4945914"/>
            <a:ext cx="8369981" cy="395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What we are looking at: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Attitude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Cooperation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Punctuality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Initiative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Completing assignments 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Following  Dress Code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Following Cell Phone Policy 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5C38EC7-36AF-4A87-928B-CBF953501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10"/>
    </mc:Choice>
    <mc:Fallback xmlns="">
      <p:transition spd="slow" advTm="6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396096" y="3535348"/>
            <a:ext cx="8828273" cy="0"/>
          </a:xfrm>
          <a:prstGeom prst="line">
            <a:avLst/>
          </a:prstGeom>
          <a:ln w="38100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1725367" y="2728585"/>
            <a:ext cx="5533933" cy="13059430"/>
          </a:xfrm>
          <a:custGeom>
            <a:avLst/>
            <a:gdLst/>
            <a:ahLst/>
            <a:cxnLst/>
            <a:rect l="l" t="t" r="r" b="b"/>
            <a:pathLst>
              <a:path w="5533933" h="13059430">
                <a:moveTo>
                  <a:pt x="0" y="0"/>
                </a:moveTo>
                <a:lnTo>
                  <a:pt x="5533933" y="0"/>
                </a:lnTo>
                <a:lnTo>
                  <a:pt x="5533933" y="13059430"/>
                </a:lnTo>
                <a:lnTo>
                  <a:pt x="0" y="1305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83387" y="3012260"/>
            <a:ext cx="3249669" cy="11958783"/>
          </a:xfrm>
          <a:custGeom>
            <a:avLst/>
            <a:gdLst/>
            <a:ahLst/>
            <a:cxnLst/>
            <a:rect l="l" t="t" r="r" b="b"/>
            <a:pathLst>
              <a:path w="3249669" h="11958783">
                <a:moveTo>
                  <a:pt x="0" y="0"/>
                </a:moveTo>
                <a:lnTo>
                  <a:pt x="3249670" y="0"/>
                </a:lnTo>
                <a:lnTo>
                  <a:pt x="3249670" y="11958783"/>
                </a:lnTo>
                <a:lnTo>
                  <a:pt x="0" y="11958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6665" y="876300"/>
            <a:ext cx="11826290" cy="245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CC0DF"/>
                </a:solidFill>
                <a:latin typeface="Bernoru"/>
                <a:ea typeface="Bernoru"/>
                <a:cs typeface="Bernoru"/>
                <a:sym typeface="Bernoru"/>
              </a:rPr>
              <a:t>MA PROGRAM ENTRANCE REQUIREMENTS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725367" y="3516298"/>
            <a:ext cx="723274" cy="72327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659492" y="1579235"/>
            <a:ext cx="723274" cy="72327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87252" y="1217598"/>
            <a:ext cx="1084911" cy="10849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DAEDF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36665" y="4172897"/>
            <a:ext cx="10139900" cy="544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Physical Exam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Proof of Current Immunizations (COVID-19 is required at some organizations)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Flu Vaccine (Mandatory for Clinical Experience)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2-step TB Test (4 total visits) or QuantiFERON blood test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Child Abuse Background Check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PA Criminal Background Check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FBI Clearance (Fingerprinting)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*Needs to be completed by the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 first day of school!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FEDA0CF-75CD-49BB-A8DD-38AC347C8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95"/>
    </mc:Choice>
    <mc:Fallback xmlns="">
      <p:transition spd="slow" advTm="7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846</Words>
  <Application>Microsoft Office PowerPoint</Application>
  <PresentationFormat>Custom</PresentationFormat>
  <Paragraphs>151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Bernoru</vt:lpstr>
      <vt:lpstr>Arial</vt:lpstr>
      <vt:lpstr>Canva Sans Bold</vt:lpstr>
      <vt:lpstr>Calibri</vt:lpstr>
      <vt:lpstr>Canva Sans</vt:lpstr>
      <vt:lpstr>Alata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Simple Healthcare Presentation</dc:title>
  <dc:creator>Jessica Weinoldt</dc:creator>
  <cp:lastModifiedBy>Jessica Weinoldt</cp:lastModifiedBy>
  <cp:revision>6</cp:revision>
  <dcterms:created xsi:type="dcterms:W3CDTF">2006-08-16T00:00:00Z</dcterms:created>
  <dcterms:modified xsi:type="dcterms:W3CDTF">2025-05-02T17:41:01Z</dcterms:modified>
  <dc:identifier>DAGldUMq05Y</dc:identifier>
</cp:coreProperties>
</file>